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78" r:id="rId3"/>
    <p:sldId id="262" r:id="rId4"/>
    <p:sldId id="263" r:id="rId5"/>
    <p:sldId id="277" r:id="rId6"/>
    <p:sldId id="271" r:id="rId7"/>
    <p:sldId id="272" r:id="rId8"/>
    <p:sldId id="265" r:id="rId9"/>
    <p:sldId id="261" r:id="rId10"/>
    <p:sldId id="275" r:id="rId11"/>
    <p:sldId id="266" r:id="rId12"/>
    <p:sldId id="268" r:id="rId13"/>
    <p:sldId id="269" r:id="rId14"/>
    <p:sldId id="273" r:id="rId15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11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pl-PL"/>
              <a:t>Produkcja kompresorów i komponentów</a:t>
            </a:r>
          </a:p>
        </c:rich>
      </c:tx>
      <c:layout/>
      <c:overlay val="0"/>
    </c:title>
    <c:autoTitleDeleted val="0"/>
    <c:view3D>
      <c:rotX val="0"/>
      <c:rotY val="0"/>
      <c:depthPercent val="100"/>
      <c:rAngAx val="0"/>
      <c:perspective val="2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Plan</c:v>
                </c:pt>
              </c:strCache>
            </c:strRef>
          </c:tx>
          <c:spPr>
            <a:solidFill>
              <a:srgbClr val="8BC5FF"/>
            </a:solidFill>
            <a:ln w="9631">
              <a:solidFill>
                <a:srgbClr val="00B0F0"/>
              </a:solidFill>
            </a:ln>
            <a:scene3d>
              <a:camera prst="orthographicFront"/>
              <a:lightRig rig="threePt" dir="t"/>
            </a:scene3d>
            <a:sp3d>
              <a:bevelT/>
              <a:contourClr>
                <a:srgbClr val="000000"/>
              </a:contourClr>
            </a:sp3d>
          </c:spPr>
          <c:invertIfNegative val="0"/>
          <c:cat>
            <c:strRef>
              <c:f>Arkusz1!$A$2:$A$8</c:f>
              <c:strCache>
                <c:ptCount val="7"/>
                <c:pt idx="0">
                  <c:v>Assembly A1</c:v>
                </c:pt>
                <c:pt idx="1">
                  <c:v>Assembly A2</c:v>
                </c:pt>
                <c:pt idx="2">
                  <c:v>Machining Casing</c:v>
                </c:pt>
                <c:pt idx="3">
                  <c:v>Machining Swash Plate</c:v>
                </c:pt>
                <c:pt idx="4">
                  <c:v>Machining Shaft Rotor</c:v>
                </c:pt>
                <c:pt idx="5">
                  <c:v>Machining Piston</c:v>
                </c:pt>
                <c:pt idx="6">
                  <c:v>Die Cast</c:v>
                </c:pt>
              </c:strCache>
            </c:strRef>
          </c:cat>
          <c:val>
            <c:numRef>
              <c:f>Arkusz1!$B$2:$B$8</c:f>
              <c:numCache>
                <c:formatCode>General</c:formatCode>
                <c:ptCount val="7"/>
                <c:pt idx="0">
                  <c:v>127449</c:v>
                </c:pt>
                <c:pt idx="1">
                  <c:v>131966</c:v>
                </c:pt>
                <c:pt idx="2">
                  <c:v>464830</c:v>
                </c:pt>
                <c:pt idx="3">
                  <c:v>80219</c:v>
                </c:pt>
                <c:pt idx="4" formatCode="#,##0">
                  <c:v>48834</c:v>
                </c:pt>
                <c:pt idx="5">
                  <c:v>1642792</c:v>
                </c:pt>
                <c:pt idx="6" formatCode="#,##0">
                  <c:v>452103</c:v>
                </c:pt>
              </c:numCache>
            </c:numRef>
          </c:val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Result</c:v>
                </c:pt>
              </c:strCache>
            </c:strRef>
          </c:tx>
          <c:spPr>
            <a:solidFill>
              <a:srgbClr val="00B050"/>
            </a:solidFill>
            <a:ln w="7698">
              <a:solidFill>
                <a:srgbClr val="00B050"/>
              </a:solidFill>
            </a:ln>
            <a:scene3d>
              <a:camera prst="orthographicFront"/>
              <a:lightRig rig="threePt" dir="t"/>
            </a:scene3d>
            <a:sp3d>
              <a:bevelT/>
              <a:contourClr>
                <a:srgbClr val="000000"/>
              </a:contourClr>
            </a:sp3d>
          </c:spPr>
          <c:invertIfNegative val="0"/>
          <c:cat>
            <c:strRef>
              <c:f>Arkusz1!$A$2:$A$8</c:f>
              <c:strCache>
                <c:ptCount val="7"/>
                <c:pt idx="0">
                  <c:v>Assembly A1</c:v>
                </c:pt>
                <c:pt idx="1">
                  <c:v>Assembly A2</c:v>
                </c:pt>
                <c:pt idx="2">
                  <c:v>Machining Casing</c:v>
                </c:pt>
                <c:pt idx="3">
                  <c:v>Machining Swash Plate</c:v>
                </c:pt>
                <c:pt idx="4">
                  <c:v>Machining Shaft Rotor</c:v>
                </c:pt>
                <c:pt idx="5">
                  <c:v>Machining Piston</c:v>
                </c:pt>
                <c:pt idx="6">
                  <c:v>Die Cast</c:v>
                </c:pt>
              </c:strCache>
            </c:strRef>
          </c:cat>
          <c:val>
            <c:numRef>
              <c:f>Arkusz1!$C$2:$C$8</c:f>
              <c:numCache>
                <c:formatCode>General</c:formatCode>
                <c:ptCount val="7"/>
                <c:pt idx="0">
                  <c:v>127821</c:v>
                </c:pt>
                <c:pt idx="1">
                  <c:v>132642</c:v>
                </c:pt>
                <c:pt idx="2">
                  <c:v>451243</c:v>
                </c:pt>
                <c:pt idx="3">
                  <c:v>61302</c:v>
                </c:pt>
                <c:pt idx="4" formatCode="#,##0">
                  <c:v>42518</c:v>
                </c:pt>
                <c:pt idx="5">
                  <c:v>1476431</c:v>
                </c:pt>
                <c:pt idx="6" formatCode="#,##0">
                  <c:v>425316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shape val="box"/>
        <c:axId val="6957696"/>
        <c:axId val="6963584"/>
        <c:axId val="0"/>
      </c:bar3DChart>
      <c:catAx>
        <c:axId val="6957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 sz="8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pl-PL"/>
          </a:p>
        </c:txPr>
        <c:crossAx val="6963584"/>
        <c:crosses val="autoZero"/>
        <c:auto val="1"/>
        <c:lblAlgn val="ctr"/>
        <c:lblOffset val="100"/>
        <c:tickMarkSkip val="2"/>
        <c:noMultiLvlLbl val="0"/>
      </c:catAx>
      <c:valAx>
        <c:axId val="696358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5417">
            <a:noFill/>
          </a:ln>
        </c:spPr>
        <c:txPr>
          <a:bodyPr rot="0" vert="horz"/>
          <a:lstStyle/>
          <a:p>
            <a:pPr>
              <a:defRPr sz="810" b="0" i="0" u="none" strike="noStrike" baseline="0">
                <a:solidFill>
                  <a:srgbClr val="000000"/>
                </a:solidFill>
                <a:latin typeface="Cambria"/>
                <a:ea typeface="Cambria"/>
                <a:cs typeface="Cambria"/>
              </a:defRPr>
            </a:pPr>
            <a:endParaRPr lang="pl-PL"/>
          </a:p>
        </c:txPr>
        <c:crossAx val="6957696"/>
        <c:crosses val="autoZero"/>
        <c:crossBetween val="between"/>
      </c:valAx>
      <c:spPr>
        <a:noFill/>
        <a:ln w="25392">
          <a:noFill/>
        </a:ln>
      </c:spPr>
    </c:plotArea>
    <c:legend>
      <c:legendPos val="b"/>
      <c:legendEntry>
        <c:idx val="0"/>
        <c:txPr>
          <a:bodyPr/>
          <a:lstStyle/>
          <a:p>
            <a:pPr>
              <a:defRPr sz="72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pl-PL"/>
          </a:p>
        </c:txPr>
      </c:legendEntry>
      <c:legendEntry>
        <c:idx val="1"/>
        <c:txPr>
          <a:bodyPr/>
          <a:lstStyle/>
          <a:p>
            <a:pPr>
              <a:defRPr sz="72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pl-PL"/>
          </a:p>
        </c:txPr>
      </c:legendEntry>
      <c:layout>
        <c:manualLayout>
          <c:xMode val="edge"/>
          <c:yMode val="edge"/>
          <c:x val="0.40783447523604999"/>
          <c:y val="0.91325503589159784"/>
          <c:w val="0.2032937441261401"/>
          <c:h val="8.6744964108402156E-2"/>
        </c:manualLayout>
      </c:layout>
      <c:overlay val="0"/>
      <c:txPr>
        <a:bodyPr/>
        <a:lstStyle/>
        <a:p>
          <a:pPr>
            <a:defRPr sz="365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pl-PL"/>
        </a:p>
      </c:txPr>
    </c:legend>
    <c:plotVisOnly val="1"/>
    <c:dispBlanksAs val="gap"/>
    <c:showDLblsOverMax val="0"/>
  </c:chart>
  <c:txPr>
    <a:bodyPr/>
    <a:lstStyle/>
    <a:p>
      <a:pPr>
        <a:defRPr sz="114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pl-PL"/>
    </a:p>
  </c:tx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0.50623</cdr:x>
      <cdr:y>0.7683</cdr:y>
    </cdr:from>
    <cdr:to>
      <cdr:x>0.68456</cdr:x>
      <cdr:y>1</cdr:y>
    </cdr:to>
    <cdr:sp macro="" textlink="">
      <cdr:nvSpPr>
        <cdr:cNvPr id="2" name="pole tekstowe 1"/>
        <cdr:cNvSpPr txBox="1"/>
      </cdr:nvSpPr>
      <cdr:spPr>
        <a:xfrm xmlns:a="http://schemas.openxmlformats.org/drawingml/2006/main">
          <a:off x="2595760" y="3485926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pl-PL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0503E-D2A3-403D-BD29-0E3D172CD541}" type="datetimeFigureOut">
              <a:rPr lang="pl-PL" smtClean="0"/>
              <a:t>2018-11-19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23A24-E78D-40FA-B5F5-B1DDDECE795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636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D963C-23ED-4FF6-BFA2-E599CEEFF3E7}" type="slidenum">
              <a:rPr lang="pl-PL" smtClean="0"/>
              <a:pPr/>
              <a:t>1</a:t>
            </a:fld>
            <a:endParaRPr lang="pl-PL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l-PL" dirty="0" smtClean="0">
              <a:latin typeface="Arial" charset="0"/>
            </a:endParaRPr>
          </a:p>
        </p:txBody>
      </p:sp>
      <p:sp>
        <p:nvSpPr>
          <p:cNvPr id="37892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E0A4C2-B902-4675-8FBC-DFA6FBB833FC}" type="slidenum">
              <a:rPr lang="pl-PL" smtClean="0"/>
              <a:pPr>
                <a:defRPr/>
              </a:pPr>
              <a:t>2</a:t>
            </a:fld>
            <a:endParaRPr lang="pl-PL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l-PL" altLang="pl-PL" smtClean="0">
                <a:latin typeface="Arial" charset="0"/>
              </a:rPr>
              <a:t>1268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8A3D61-8646-4634-B234-D3CE9B436EA2}" type="slidenum">
              <a:rPr lang="pl-PL" smtClean="0"/>
              <a:pPr>
                <a:defRPr/>
              </a:pPr>
              <a:t>3</a:t>
            </a:fld>
            <a:endParaRPr lang="pl-P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 smtClean="0">
              <a:latin typeface="Arial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4B3750-BF84-426C-A14A-A331EA477154}" type="slidenum">
              <a:rPr lang="pl-PL" smtClean="0"/>
              <a:pPr>
                <a:defRPr/>
              </a:pPr>
              <a:t>4</a:t>
            </a:fld>
            <a:endParaRPr lang="pl-P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 smtClean="0">
              <a:latin typeface="Arial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4B3750-BF84-426C-A14A-A331EA477154}" type="slidenum">
              <a:rPr lang="pl-PL" smtClean="0"/>
              <a:pPr>
                <a:defRPr/>
              </a:pPr>
              <a:t>5</a:t>
            </a:fld>
            <a:endParaRPr lang="pl-P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23A24-E78D-40FA-B5F5-B1DDDECE7955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7642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38D520-5A99-42FD-9F0A-3C57B8C999A9}" type="slidenum">
              <a:rPr lang="pl-PL"/>
              <a:pPr>
                <a:defRPr/>
              </a:pPr>
              <a:t>14</a:t>
            </a:fld>
            <a:endParaRPr lang="pl-PL" dirty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B918-79CD-4385-B52E-E08761739AD1}" type="datetimeFigureOut">
              <a:rPr lang="pl-PL" smtClean="0"/>
              <a:t>2018-11-19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B77CA-F6CA-44D4-B91C-EB4183048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797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B918-79CD-4385-B52E-E08761739AD1}" type="datetimeFigureOut">
              <a:rPr lang="pl-PL" smtClean="0"/>
              <a:t>2018-11-19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B77CA-F6CA-44D4-B91C-EB4183048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804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B918-79CD-4385-B52E-E08761739AD1}" type="datetimeFigureOut">
              <a:rPr lang="pl-PL" smtClean="0"/>
              <a:t>2018-11-19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B77CA-F6CA-44D4-B91C-EB4183048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3091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8D989BEE-A451-4B17-ABE3-E9803093F588}" type="datetimeFigureOut">
              <a:rPr lang="en-US"/>
              <a:pPr>
                <a:defRPr/>
              </a:pPr>
              <a:t>11/19/2018</a:t>
            </a:fld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FBF695AF-3DB6-429C-AC9D-ACCAE5505E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3893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B918-79CD-4385-B52E-E08761739AD1}" type="datetimeFigureOut">
              <a:rPr lang="pl-PL" smtClean="0"/>
              <a:t>2018-11-19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B77CA-F6CA-44D4-B91C-EB4183048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166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B918-79CD-4385-B52E-E08761739AD1}" type="datetimeFigureOut">
              <a:rPr lang="pl-PL" smtClean="0"/>
              <a:t>2018-11-19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B77CA-F6CA-44D4-B91C-EB4183048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2215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B918-79CD-4385-B52E-E08761739AD1}" type="datetimeFigureOut">
              <a:rPr lang="pl-PL" smtClean="0"/>
              <a:t>2018-11-19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B77CA-F6CA-44D4-B91C-EB4183048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46561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B918-79CD-4385-B52E-E08761739AD1}" type="datetimeFigureOut">
              <a:rPr lang="pl-PL" smtClean="0"/>
              <a:t>2018-11-19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B77CA-F6CA-44D4-B91C-EB4183048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226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B918-79CD-4385-B52E-E08761739AD1}" type="datetimeFigureOut">
              <a:rPr lang="pl-PL" smtClean="0"/>
              <a:t>2018-11-19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B77CA-F6CA-44D4-B91C-EB4183048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905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B918-79CD-4385-B52E-E08761739AD1}" type="datetimeFigureOut">
              <a:rPr lang="pl-PL" smtClean="0"/>
              <a:t>2018-11-19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B77CA-F6CA-44D4-B91C-EB4183048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5108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B918-79CD-4385-B52E-E08761739AD1}" type="datetimeFigureOut">
              <a:rPr lang="pl-PL" smtClean="0"/>
              <a:t>2018-11-19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B77CA-F6CA-44D4-B91C-EB4183048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0362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B918-79CD-4385-B52E-E08761739AD1}" type="datetimeFigureOut">
              <a:rPr lang="pl-PL" smtClean="0"/>
              <a:t>2018-11-19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B77CA-F6CA-44D4-B91C-EB4183048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9728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DB918-79CD-4385-B52E-E08761739AD1}" type="datetimeFigureOut">
              <a:rPr lang="pl-PL" smtClean="0"/>
              <a:t>2018-11-19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B77CA-F6CA-44D4-B91C-EB4183048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341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7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.jpeg"/><Relationship Id="rId10" Type="http://schemas.openxmlformats.org/officeDocument/2006/relationships/image" Target="../media/image42.jpeg"/><Relationship Id="rId4" Type="http://schemas.openxmlformats.org/officeDocument/2006/relationships/image" Target="../media/image5.png"/><Relationship Id="rId9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Microsoft_Excel_97-2003_Worksheet1.xls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Microsoft_Excel_97-2003_Worksheet2.xls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4.jpeg"/><Relationship Id="rId7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lum bright="58000" contrast="-32000"/>
          </a:blip>
          <a:srcRect t="8301" b="12018"/>
          <a:stretch>
            <a:fillRect/>
          </a:stretch>
        </p:blipFill>
        <p:spPr bwMode="auto">
          <a:xfrm>
            <a:off x="684213" y="549275"/>
            <a:ext cx="7848600" cy="5616575"/>
          </a:xfrm>
          <a:prstGeom prst="rect">
            <a:avLst/>
          </a:prstGeom>
          <a:noFill/>
          <a:ln w="57150">
            <a:solidFill>
              <a:srgbClr val="99CCFF"/>
            </a:solidFill>
            <a:miter lim="800000"/>
            <a:headEnd/>
            <a:tailEnd/>
          </a:ln>
        </p:spPr>
      </p:pic>
      <p:sp>
        <p:nvSpPr>
          <p:cNvPr id="5" name="WordArt 3"/>
          <p:cNvSpPr>
            <a:spLocks noChangeArrowheads="1" noChangeShapeType="1" noTextEdit="1"/>
          </p:cNvSpPr>
          <p:nvPr/>
        </p:nvSpPr>
        <p:spPr bwMode="auto">
          <a:xfrm>
            <a:off x="2484438" y="836315"/>
            <a:ext cx="4075112" cy="10080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l-PL" sz="3600" b="1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rgbClr val="990000"/>
                  </a:outerShdw>
                </a:effectLst>
                <a:latin typeface="Lucida Sans Unicode"/>
                <a:cs typeface="Lucida Sans Unicode"/>
              </a:rPr>
              <a:t>SMP-W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187624" y="5589588"/>
            <a:ext cx="712879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pl-PL" sz="3200" b="1" dirty="0">
                <a:latin typeface="Century Gothic" pitchFamily="34" charset="0"/>
              </a:rPr>
              <a:t>Polkowice, </a:t>
            </a:r>
            <a:r>
              <a:rPr lang="pl-PL" sz="3200" b="1" dirty="0" smtClean="0">
                <a:latin typeface="Century Gothic" pitchFamily="34" charset="0"/>
              </a:rPr>
              <a:t>19 listopada 2018 r.</a:t>
            </a:r>
            <a:endParaRPr lang="en-US" sz="3200" b="1" dirty="0">
              <a:latin typeface="Century Gothic" pitchFamily="34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4213" y="1988840"/>
            <a:ext cx="7885112" cy="265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>
            <a:spAutoFit/>
          </a:bodyPr>
          <a:lstStyle/>
          <a:p>
            <a:pPr algn="ctr">
              <a:defRPr/>
            </a:pPr>
            <a:endParaRPr lang="pl-PL" altLang="ja-JP" sz="48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entury Gothic" pitchFamily="34" charset="0"/>
              <a:ea typeface="Arial Unicode MS" pitchFamily="34" charset="-128"/>
              <a:cs typeface="Arial Unicode MS" pitchFamily="34" charset="-128"/>
            </a:endParaRPr>
          </a:p>
          <a:p>
            <a:pPr algn="ctr">
              <a:defRPr/>
            </a:pPr>
            <a:r>
              <a:rPr lang="en-US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SANDEN MANUFACTURING POLAND S</a:t>
            </a:r>
            <a:r>
              <a:rPr lang="pl-PL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p</a:t>
            </a:r>
            <a:r>
              <a:rPr lang="en-US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. </a:t>
            </a:r>
            <a:r>
              <a:rPr lang="pl-PL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z</a:t>
            </a:r>
            <a:r>
              <a:rPr lang="en-US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o</a:t>
            </a:r>
            <a:r>
              <a:rPr lang="en-US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.</a:t>
            </a:r>
            <a:r>
              <a:rPr lang="pl-PL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o</a:t>
            </a:r>
            <a:r>
              <a:rPr lang="en-US" altLang="ja-JP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  <a:ea typeface="Arial Unicode MS" pitchFamily="34" charset="-128"/>
                <a:cs typeface="Arial Unicode MS" pitchFamily="34" charset="-128"/>
              </a:rPr>
              <a:t>.</a:t>
            </a:r>
            <a:endParaRPr lang="pl-PL" altLang="ja-JP" sz="40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>
              <a:defRPr/>
            </a:pPr>
            <a:endParaRPr lang="en-US" altLang="ja-JP" sz="40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entury Gothic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927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7504" y="1135808"/>
            <a:ext cx="8496944" cy="1013238"/>
          </a:xfrm>
        </p:spPr>
        <p:txBody>
          <a:bodyPr>
            <a:normAutofit fontScale="90000"/>
          </a:bodyPr>
          <a:lstStyle/>
          <a:p>
            <a:pPr algn="l" fontAlgn="base"/>
            <a:r>
              <a:rPr lang="pl-PL" sz="1700" b="1" dirty="0" smtClean="0">
                <a:latin typeface="+mn-lt"/>
                <a:cs typeface="Arial" panose="020B0604020202020204" pitchFamily="34" charset="0"/>
              </a:rPr>
              <a:t>W ramach  Miesiąca Jakości  zaprosiliśmy wszystkich pracowników oraz ich rodziny do wspólnej zabawy i uczestnictwa w przygotowanych atrakcjach, m.innymi:</a:t>
            </a:r>
            <a:br>
              <a:rPr lang="pl-PL" sz="1700" b="1" dirty="0" smtClean="0">
                <a:latin typeface="+mn-lt"/>
                <a:cs typeface="Arial" panose="020B0604020202020204" pitchFamily="34" charset="0"/>
              </a:rPr>
            </a:br>
            <a:r>
              <a:rPr lang="pl-PL" sz="1700" dirty="0" smtClean="0">
                <a:latin typeface="+mn-lt"/>
                <a:cs typeface="Arial" panose="020B0604020202020204" pitchFamily="34" charset="0"/>
              </a:rPr>
              <a:t>-</a:t>
            </a:r>
            <a:r>
              <a:rPr lang="pl-PL" sz="1700" b="1" dirty="0" smtClean="0">
                <a:latin typeface="+mn-lt"/>
                <a:cs typeface="Arial" panose="020B0604020202020204" pitchFamily="34" charset="0"/>
              </a:rPr>
              <a:t>  </a:t>
            </a:r>
            <a:r>
              <a:rPr lang="pl-PL" sz="1600" dirty="0" smtClean="0">
                <a:cs typeface="Arial" panose="020B0604020202020204" pitchFamily="34" charset="0"/>
              </a:rPr>
              <a:t>QUIZ</a:t>
            </a:r>
            <a:r>
              <a:rPr lang="pl-PL" sz="1600" dirty="0">
                <a:cs typeface="Arial" panose="020B0604020202020204" pitchFamily="34" charset="0"/>
              </a:rPr>
              <a:t> z zakresu Specyficznych Wymagań </a:t>
            </a:r>
            <a:r>
              <a:rPr lang="pl-PL" sz="1600" dirty="0" smtClean="0">
                <a:cs typeface="Arial" panose="020B0604020202020204" pitchFamily="34" charset="0"/>
              </a:rPr>
              <a:t>Klientów dla </a:t>
            </a:r>
            <a:r>
              <a:rPr lang="pl-PL" sz="1600" dirty="0">
                <a:cs typeface="Arial" panose="020B0604020202020204" pitchFamily="34" charset="0"/>
              </a:rPr>
              <a:t>grupy VW</a:t>
            </a:r>
            <a:br>
              <a:rPr lang="pl-PL" sz="1600" dirty="0">
                <a:cs typeface="Arial" panose="020B0604020202020204" pitchFamily="34" charset="0"/>
              </a:rPr>
            </a:br>
            <a:r>
              <a:rPr lang="pl-PL" sz="1600" dirty="0">
                <a:cs typeface="Arial" panose="020B0604020202020204" pitchFamily="34" charset="0"/>
              </a:rPr>
              <a:t>-  zabawa plastyczna  “Mój Pożyteczny Robot</a:t>
            </a:r>
            <a:r>
              <a:rPr lang="pl-PL" sz="1600" dirty="0" smtClean="0">
                <a:cs typeface="Arial" panose="020B0604020202020204" pitchFamily="34" charset="0"/>
              </a:rPr>
              <a:t>”</a:t>
            </a:r>
            <a:r>
              <a:rPr lang="pl-PL" sz="1600" dirty="0">
                <a:cs typeface="Arial" panose="020B0604020202020204" pitchFamily="34" charset="0"/>
              </a:rPr>
              <a:t/>
            </a:r>
            <a:br>
              <a:rPr lang="pl-PL" sz="1600" dirty="0">
                <a:cs typeface="Arial" panose="020B0604020202020204" pitchFamily="34" charset="0"/>
              </a:rPr>
            </a:br>
            <a:r>
              <a:rPr lang="pl-PL" sz="1600" dirty="0">
                <a:cs typeface="Arial" panose="020B0604020202020204" pitchFamily="34" charset="0"/>
              </a:rPr>
              <a:t>-  </a:t>
            </a:r>
            <a:r>
              <a:rPr lang="pl-PL" sz="1600" dirty="0" smtClean="0">
                <a:cs typeface="Arial" panose="020B0604020202020204" pitchFamily="34" charset="0"/>
              </a:rPr>
              <a:t>krzyżówka </a:t>
            </a:r>
            <a:r>
              <a:rPr lang="pl-PL" sz="1600" dirty="0">
                <a:cs typeface="Arial" panose="020B0604020202020204" pitchFamily="34" charset="0"/>
              </a:rPr>
              <a:t>jakościowa i rebus</a:t>
            </a:r>
            <a:br>
              <a:rPr lang="pl-PL" sz="1600" dirty="0">
                <a:cs typeface="Arial" panose="020B0604020202020204" pitchFamily="34" charset="0"/>
              </a:rPr>
            </a:br>
            <a:r>
              <a:rPr lang="pl-PL" sz="1600" dirty="0">
                <a:cs typeface="Arial" panose="020B0604020202020204" pitchFamily="34" charset="0"/>
              </a:rPr>
              <a:t>-  </a:t>
            </a:r>
            <a:r>
              <a:rPr lang="pl-PL" sz="1600" dirty="0" smtClean="0">
                <a:cs typeface="Arial" panose="020B0604020202020204" pitchFamily="34" charset="0"/>
              </a:rPr>
              <a:t>warsztaty </a:t>
            </a:r>
            <a:r>
              <a:rPr lang="pl-PL" sz="1600" dirty="0">
                <a:cs typeface="Arial" panose="020B0604020202020204" pitchFamily="34" charset="0"/>
              </a:rPr>
              <a:t>z Rozwiązywania Problemów</a:t>
            </a:r>
            <a:r>
              <a:rPr lang="pl-PL" sz="1700" dirty="0">
                <a:cs typeface="Arial" panose="020B0604020202020204" pitchFamily="34" charset="0"/>
              </a:rPr>
              <a:t/>
            </a:r>
            <a:br>
              <a:rPr lang="pl-PL" sz="1700" dirty="0">
                <a:cs typeface="Arial" panose="020B0604020202020204" pitchFamily="34" charset="0"/>
              </a:rPr>
            </a:br>
            <a:r>
              <a:rPr lang="pl-PL" sz="1700" b="1" dirty="0" smtClean="0">
                <a:latin typeface="+mn-lt"/>
                <a:cs typeface="Arial" panose="020B0604020202020204" pitchFamily="34" charset="0"/>
              </a:rPr>
              <a:t/>
            </a:r>
            <a:br>
              <a:rPr lang="pl-PL" sz="1700" b="1" dirty="0" smtClean="0">
                <a:latin typeface="+mn-lt"/>
                <a:cs typeface="Arial" panose="020B0604020202020204" pitchFamily="34" charset="0"/>
              </a:rPr>
            </a:br>
            <a:r>
              <a:rPr lang="pl-PL" sz="1800" b="1" dirty="0" smtClean="0">
                <a:latin typeface="+mn-lt"/>
                <a:cs typeface="Arial" panose="020B0604020202020204" pitchFamily="34" charset="0"/>
              </a:rPr>
              <a:t/>
            </a:r>
            <a:br>
              <a:rPr lang="pl-PL" sz="1800" b="1" dirty="0" smtClean="0">
                <a:latin typeface="+mn-lt"/>
                <a:cs typeface="Arial" panose="020B0604020202020204" pitchFamily="34" charset="0"/>
              </a:rPr>
            </a:br>
            <a:endParaRPr lang="pl-PL" sz="160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098" name="Picture 2" descr="C:\Users\a.hofman\Desktop\Plaka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02" y="2136431"/>
            <a:ext cx="2139579" cy="28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O:\General Affairs\!GA 2018\FB zdjęcia\2018-11-14 10_14_29-Plakat_zabawa plastyczna.pdf - Adobe Acrobat Reader D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332" y="2187600"/>
            <a:ext cx="2202135" cy="265091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:\General Affairs\!GA 2018\FB zdjęcia\2018-11-14 10_13_33-Karta konkursowa_KRZYŻÓWKA JAKOŚCIOWA i REBUS.pdf - Adobe Acrobat Reader D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512" y="2237543"/>
            <a:ext cx="2089911" cy="255103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.hofman\Desktop\Quiz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977872"/>
            <a:ext cx="2376264" cy="178781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system.smp/wp-content/uploads/2018/11/SAM_526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204" y="4993274"/>
            <a:ext cx="3528392" cy="177241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.hofman\Desktop\konkursd 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975346"/>
            <a:ext cx="2160240" cy="177799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rostokąt 9"/>
          <p:cNvSpPr/>
          <p:nvPr/>
        </p:nvSpPr>
        <p:spPr>
          <a:xfrm>
            <a:off x="0" y="0"/>
            <a:ext cx="6858000" cy="47625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/>
          </a:p>
        </p:txBody>
      </p:sp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0"/>
            <a:ext cx="2286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2" name="Rectangle 295"/>
          <p:cNvSpPr>
            <a:spLocks noChangeArrowheads="1"/>
          </p:cNvSpPr>
          <p:nvPr/>
        </p:nvSpPr>
        <p:spPr bwMode="auto">
          <a:xfrm>
            <a:off x="1" y="0"/>
            <a:ext cx="6858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pl-PL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Listopad 2018 – miesiąc jakości w SMP</a:t>
            </a:r>
            <a:endParaRPr lang="pl-PL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69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:\General Affairs\!GA 2018\ZDJ. GA\KOnkurs BHP\IMG_01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187" y="1160089"/>
            <a:ext cx="3903331" cy="2749314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O:\General Affairs\!GA 2018\ZDJ. GA\KOnkurs BHP\IMG_01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187" y="4124029"/>
            <a:ext cx="3903331" cy="2632876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rostokąt 5"/>
          <p:cNvSpPr/>
          <p:nvPr/>
        </p:nvSpPr>
        <p:spPr>
          <a:xfrm>
            <a:off x="0" y="0"/>
            <a:ext cx="7092280" cy="47625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5" rIns="91432" bIns="45715" anchor="ctr"/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GA - Informacje  bieżące </a:t>
            </a:r>
            <a:endParaRPr lang="pl-PL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panose="020B0604020202020204" pitchFamily="34" charset="0"/>
            </a:endParaRP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0"/>
            <a:ext cx="2286000" cy="52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100" name="Picture 4" descr="O:\General Affairs\!GA 2018\ZDJ. GA\KOnkurs BHP\IMG_013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22" y="1916832"/>
            <a:ext cx="3860537" cy="2664296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ole tekstowe 9"/>
          <p:cNvSpPr txBox="1"/>
          <p:nvPr/>
        </p:nvSpPr>
        <p:spPr>
          <a:xfrm>
            <a:off x="12444" y="1160089"/>
            <a:ext cx="4168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sz="1600" b="1" dirty="0" smtClean="0"/>
              <a:t>Parking dla Kierowników i </a:t>
            </a:r>
            <a:r>
              <a:rPr lang="pl-PL" sz="1600" b="1" dirty="0" err="1" smtClean="0"/>
              <a:t>Supervisorów</a:t>
            </a:r>
            <a:r>
              <a:rPr lang="pl-PL" sz="1600" b="1" dirty="0" smtClean="0"/>
              <a:t> </a:t>
            </a:r>
          </a:p>
          <a:p>
            <a:r>
              <a:rPr lang="pl-PL" sz="1600" b="1" dirty="0"/>
              <a:t> </a:t>
            </a:r>
            <a:r>
              <a:rPr lang="pl-PL" sz="1600" b="1" dirty="0" smtClean="0"/>
              <a:t>       został oddany do użytku. </a:t>
            </a:r>
            <a:endParaRPr lang="pl-PL" dirty="0"/>
          </a:p>
        </p:txBody>
      </p:sp>
      <p:sp>
        <p:nvSpPr>
          <p:cNvPr id="11" name="pole tekstowe 10"/>
          <p:cNvSpPr txBox="1"/>
          <p:nvPr/>
        </p:nvSpPr>
        <p:spPr>
          <a:xfrm>
            <a:off x="4455515" y="529148"/>
            <a:ext cx="4168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pl-PL" sz="1600" b="1" dirty="0" smtClean="0"/>
              <a:t>Wiata przystankowa zostanie przeniesiona </a:t>
            </a:r>
          </a:p>
          <a:p>
            <a:r>
              <a:rPr lang="pl-PL" sz="1600" b="1" dirty="0" smtClean="0"/>
              <a:t>        do końca listopada </a:t>
            </a:r>
            <a:r>
              <a:rPr lang="pl-PL" sz="1600" b="1" dirty="0" err="1" smtClean="0"/>
              <a:t>b.r</a:t>
            </a:r>
            <a:r>
              <a:rPr lang="pl-PL" sz="1600" b="1" dirty="0" smtClean="0"/>
              <a:t> – prace trwają. 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9423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0"/>
            <a:ext cx="7092280" cy="47625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5" rIns="91432" bIns="45715" anchor="ctr"/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cs typeface="Arial" panose="020B0604020202020204" pitchFamily="34" charset="0"/>
              </a:rPr>
              <a:t>CSR - Zbiórka dla hospicjum w </a:t>
            </a:r>
            <a:r>
              <a:rPr lang="pl-PL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cs typeface="Arial" panose="020B0604020202020204" pitchFamily="34" charset="0"/>
              </a:rPr>
              <a:t>L</a:t>
            </a:r>
            <a:r>
              <a:rPr lang="pl-PL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cs typeface="Arial" panose="020B0604020202020204" pitchFamily="34" charset="0"/>
              </a:rPr>
              <a:t>ubinie</a:t>
            </a:r>
            <a:endParaRPr lang="pl-PL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26" name="Picture 2" descr="C:\Users\a.hofman\Desktop\pobrane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619" y="1628800"/>
            <a:ext cx="2867025" cy="14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8AA6~1.HOF\AppData\Local\Temp\notes719F4E\hospicjum p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70288"/>
            <a:ext cx="4104456" cy="561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4981738" y="5157192"/>
            <a:ext cx="392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FF0000"/>
                </a:solidFill>
              </a:rPr>
              <a:t>DZIĘKUJEMY ZA WSPARCIE !</a:t>
            </a:r>
            <a:endParaRPr lang="pl-PL" sz="2400" b="1" dirty="0">
              <a:solidFill>
                <a:srgbClr val="FF0000"/>
              </a:solidFill>
            </a:endParaRPr>
          </a:p>
        </p:txBody>
      </p:sp>
      <p:grpSp>
        <p:nvGrpSpPr>
          <p:cNvPr id="8" name="Grupa 7"/>
          <p:cNvGrpSpPr/>
          <p:nvPr/>
        </p:nvGrpSpPr>
        <p:grpSpPr>
          <a:xfrm>
            <a:off x="6012160" y="-11875"/>
            <a:ext cx="3109497" cy="651148"/>
            <a:chOff x="5989711" y="-11875"/>
            <a:chExt cx="3109497" cy="511222"/>
          </a:xfrm>
        </p:grpSpPr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0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sp>
        <p:nvSpPr>
          <p:cNvPr id="2" name="Prostokąt 1"/>
          <p:cNvSpPr/>
          <p:nvPr/>
        </p:nvSpPr>
        <p:spPr>
          <a:xfrm>
            <a:off x="5215595" y="3789040"/>
            <a:ext cx="25699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4000" dirty="0"/>
              <a:t> </a:t>
            </a:r>
            <a:r>
              <a:rPr lang="pl-PL" sz="4400" b="1" dirty="0"/>
              <a:t>1 </a:t>
            </a:r>
            <a:r>
              <a:rPr lang="pl-PL" sz="4400" b="1" dirty="0" smtClean="0"/>
              <a:t>487 </a:t>
            </a:r>
            <a:r>
              <a:rPr lang="pl-PL" sz="4400" b="1" dirty="0" err="1" smtClean="0"/>
              <a:t>pln</a:t>
            </a:r>
            <a:r>
              <a:rPr lang="pl-PL" sz="4400" b="1" dirty="0" smtClean="0"/>
              <a:t> </a:t>
            </a:r>
            <a:endParaRPr lang="pl-PL" sz="4400" b="1" dirty="0"/>
          </a:p>
        </p:txBody>
      </p:sp>
    </p:spTree>
    <p:extLst>
      <p:ext uri="{BB962C8B-B14F-4D97-AF65-F5344CB8AC3E}">
        <p14:creationId xmlns:p14="http://schemas.microsoft.com/office/powerpoint/2010/main" val="57253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a.hofman\Desktop\257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925" y="3521964"/>
            <a:ext cx="705326" cy="70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a.hofman\Desktop\257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167" y="434542"/>
            <a:ext cx="705326" cy="70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/>
          <p:cNvSpPr/>
          <p:nvPr/>
        </p:nvSpPr>
        <p:spPr>
          <a:xfrm>
            <a:off x="0" y="0"/>
            <a:ext cx="7092280" cy="47625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5" rIns="91432" bIns="45715" anchor="ctr"/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cs typeface="Arial" panose="020B0604020202020204" pitchFamily="34" charset="0"/>
              </a:rPr>
              <a:t>CSR – Kiermasz ciast  i ozdób świątecznych</a:t>
            </a:r>
            <a:endParaRPr lang="pl-PL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5" name="Grupa 4"/>
          <p:cNvGrpSpPr/>
          <p:nvPr/>
        </p:nvGrpSpPr>
        <p:grpSpPr>
          <a:xfrm>
            <a:off x="6012160" y="-11875"/>
            <a:ext cx="3109497" cy="651148"/>
            <a:chOff x="5989711" y="-11875"/>
            <a:chExt cx="3109497" cy="511222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7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16495" t="6998" r="15564" b="8922"/>
            <a:stretch/>
          </p:blipFill>
          <p:spPr bwMode="auto">
            <a:xfrm>
              <a:off x="8443578" y="-11875"/>
              <a:ext cx="655630" cy="508916"/>
            </a:xfrm>
            <a:prstGeom prst="rect">
              <a:avLst/>
            </a:prstGeom>
            <a:noFill/>
          </p:spPr>
        </p:pic>
      </p:grpSp>
      <p:pic>
        <p:nvPicPr>
          <p:cNvPr id="5123" name="Picture 3" descr="O:\General Affairs\!GA 2018\Dom Dziecka Kotla-ozdoby\Ozdoby na kiermasz 2018\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150108"/>
            <a:ext cx="2595982" cy="253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5" descr="Znalezione obrazy dla zapytania ciasta ÅwiÄtecz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9" name="AutoShape 7" descr="Znalezione obrazy dla zapytania ciasta ÅwiÄtecz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0" name="AutoShape 9" descr="Znalezione obrazy dla zapytania ciasta ÅwiÄtecz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149080"/>
            <a:ext cx="2760241" cy="2539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149062"/>
            <a:ext cx="2544155" cy="2560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3" name="Picture 13" descr="C:\Users\a.hofman\Desktop\choinka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960" y="1010524"/>
            <a:ext cx="2133610" cy="28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:\Users\a.hofman\Desktop\widok-z-gory-na-kawalki-brownie-w-ksztalcie-trojkatow-imitujace-choinki-ozdobione-lukrem-i-posypka-487026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978655"/>
            <a:ext cx="3804031" cy="289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ole tekstowe 11"/>
          <p:cNvSpPr txBox="1"/>
          <p:nvPr/>
        </p:nvSpPr>
        <p:spPr>
          <a:xfrm>
            <a:off x="4067944" y="1000975"/>
            <a:ext cx="2448272" cy="2646878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2000" b="1" dirty="0" smtClean="0"/>
              <a:t>6 GRUDNIA 2018 </a:t>
            </a:r>
          </a:p>
          <a:p>
            <a:pPr algn="ctr"/>
            <a:r>
              <a:rPr lang="pl-PL" sz="2000" b="1" dirty="0"/>
              <a:t>w</a:t>
            </a:r>
            <a:r>
              <a:rPr lang="pl-PL" sz="2000" b="1" dirty="0" smtClean="0"/>
              <a:t> KANTYNIE </a:t>
            </a:r>
          </a:p>
          <a:p>
            <a:endParaRPr lang="pl-PL" dirty="0"/>
          </a:p>
          <a:p>
            <a:pPr algn="ctr"/>
            <a:r>
              <a:rPr lang="pl-PL" dirty="0" smtClean="0"/>
              <a:t>Kiermasz ciast upieczonych przez </a:t>
            </a:r>
            <a:r>
              <a:rPr lang="pl-PL" b="1" dirty="0" smtClean="0"/>
              <a:t>pracowników SMP </a:t>
            </a:r>
            <a:r>
              <a:rPr lang="pl-PL" dirty="0" smtClean="0"/>
              <a:t>i ozdób świątecznych </a:t>
            </a:r>
            <a:r>
              <a:rPr lang="pl-PL" b="1" dirty="0" smtClean="0"/>
              <a:t>zrobionych przez dzieci z Domu Dziecka w Kotli.</a:t>
            </a:r>
            <a:r>
              <a:rPr lang="pl-PL" dirty="0" smtClean="0"/>
              <a:t> 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067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2" descr="Logo sanden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0" y="6021390"/>
          <a:ext cx="9144000" cy="103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CorelDRAW" r:id="rId5" imgW="7475040" imgH="78120" progId="">
                  <p:embed/>
                </p:oleObj>
              </mc:Choice>
              <mc:Fallback>
                <p:oleObj name="CorelDRAW" r:id="rId5" imgW="7475040" imgH="78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021390"/>
                        <a:ext cx="9144000" cy="1031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7"/>
          <p:cNvSpPr>
            <a:spLocks noChangeArrowheads="1"/>
          </p:cNvSpPr>
          <p:nvPr/>
        </p:nvSpPr>
        <p:spPr bwMode="auto">
          <a:xfrm>
            <a:off x="1421273" y="6092826"/>
            <a:ext cx="6624638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5" rIns="91432" bIns="45715"/>
          <a:lstStyle/>
          <a:p>
            <a:pPr algn="ctr">
              <a:spcBef>
                <a:spcPct val="20000"/>
              </a:spcBef>
            </a:pPr>
            <a:r>
              <a:rPr lang="pl-PL" sz="3200" b="1" dirty="0"/>
              <a:t>Polkowice, </a:t>
            </a:r>
            <a:r>
              <a:rPr lang="pl-PL" sz="3200" b="1" dirty="0" smtClean="0"/>
              <a:t>19 listopada 2018 r.</a:t>
            </a:r>
            <a:endParaRPr lang="en-US" sz="3200" b="1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827089" y="2205038"/>
            <a:ext cx="7416800" cy="17466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432" tIns="45715" rIns="91432" bIns="45715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l-PL" sz="43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DZIĘKUJEMY WSZYSTKIM</a:t>
            </a:r>
          </a:p>
          <a:p>
            <a:pPr algn="ctr">
              <a:spcBef>
                <a:spcPct val="50000"/>
              </a:spcBef>
              <a:defRPr/>
            </a:pPr>
            <a:r>
              <a:rPr lang="pl-PL" sz="43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ZA UWAGĘ</a:t>
            </a:r>
            <a:endParaRPr lang="en-US" sz="43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6" name="Picture 2" descr="C:\Users\MF512~1.ROM\AppData\Local\Temp\notes922555\tqe logo-12-12[3].jpg"/>
          <p:cNvPicPr>
            <a:picLocks noChangeAspect="1" noChangeArrowheads="1"/>
          </p:cNvPicPr>
          <p:nvPr/>
        </p:nvPicPr>
        <p:blipFill rotWithShape="1">
          <a:blip r:embed="rId7" cstate="print"/>
          <a:srcRect l="16495" t="6998" r="15564" b="8922"/>
          <a:stretch/>
        </p:blipFill>
        <p:spPr bwMode="auto">
          <a:xfrm>
            <a:off x="7092281" y="13169"/>
            <a:ext cx="2051720" cy="15925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97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4"/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1763688" y="932083"/>
            <a:ext cx="5184775" cy="706438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r>
              <a:rPr lang="pl-PL" sz="4000" dirty="0"/>
              <a:t> </a:t>
            </a:r>
            <a:r>
              <a:rPr lang="pl-PL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AGENDA:</a:t>
            </a:r>
          </a:p>
        </p:txBody>
      </p:sp>
      <p:pic>
        <p:nvPicPr>
          <p:cNvPr id="6148" name="Picture 5" descr="Logo sanden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8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Line 12"/>
          <p:cNvSpPr>
            <a:spLocks noChangeShapeType="1"/>
          </p:cNvSpPr>
          <p:nvPr/>
        </p:nvSpPr>
        <p:spPr bwMode="auto">
          <a:xfrm>
            <a:off x="0" y="6165850"/>
            <a:ext cx="9144000" cy="0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/>
            <a:tailEnd/>
          </a:ln>
        </p:spPr>
        <p:txBody>
          <a:bodyPr/>
          <a:lstStyle/>
          <a:p>
            <a:endParaRPr lang="pl-PL" dirty="0"/>
          </a:p>
        </p:txBody>
      </p:sp>
      <p:sp>
        <p:nvSpPr>
          <p:cNvPr id="6150" name="Rectangle 13"/>
          <p:cNvSpPr>
            <a:spLocks noChangeArrowheads="1"/>
          </p:cNvSpPr>
          <p:nvPr/>
        </p:nvSpPr>
        <p:spPr bwMode="auto">
          <a:xfrm>
            <a:off x="1043608" y="6165850"/>
            <a:ext cx="691197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pl-PL" sz="2800" b="1" dirty="0">
                <a:latin typeface="Arial Black" pitchFamily="34" charset="0"/>
              </a:rPr>
              <a:t>Polkowice, </a:t>
            </a:r>
            <a:r>
              <a:rPr lang="pl-PL" sz="2800" b="1" dirty="0" smtClean="0">
                <a:latin typeface="Arial Black" pitchFamily="34" charset="0"/>
              </a:rPr>
              <a:t>19 listopada 2018 r.</a:t>
            </a:r>
            <a:endParaRPr lang="en-US" sz="2800" b="1" dirty="0">
              <a:latin typeface="Arial Black" pitchFamily="34" charset="0"/>
            </a:endParaRPr>
          </a:p>
        </p:txBody>
      </p:sp>
      <p:sp>
        <p:nvSpPr>
          <p:cNvPr id="6151" name="Prostokąt 6"/>
          <p:cNvSpPr>
            <a:spLocks noChangeArrowheads="1"/>
          </p:cNvSpPr>
          <p:nvPr/>
        </p:nvSpPr>
        <p:spPr bwMode="auto">
          <a:xfrm>
            <a:off x="108520" y="1772816"/>
            <a:ext cx="9144000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endParaRPr lang="pl-PL" sz="2400" b="1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endParaRPr lang="pl-PL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C:\Users\MF512~1.ROM\AppData\Local\Temp\notes922555\tqe logo-12-12[3].jpg"/>
          <p:cNvPicPr>
            <a:picLocks noChangeAspect="1" noChangeArrowheads="1"/>
          </p:cNvPicPr>
          <p:nvPr/>
        </p:nvPicPr>
        <p:blipFill rotWithShape="1">
          <a:blip r:embed="rId4" cstate="print"/>
          <a:srcRect l="16495" t="6998" r="15564" b="8922"/>
          <a:stretch/>
        </p:blipFill>
        <p:spPr bwMode="auto">
          <a:xfrm>
            <a:off x="6691535" y="13169"/>
            <a:ext cx="2452465" cy="1903663"/>
          </a:xfrm>
          <a:prstGeom prst="rect">
            <a:avLst/>
          </a:prstGeom>
          <a:noFill/>
        </p:spPr>
      </p:pic>
      <p:sp>
        <p:nvSpPr>
          <p:cNvPr id="3" name="Prostokąt 2"/>
          <p:cNvSpPr/>
          <p:nvPr/>
        </p:nvSpPr>
        <p:spPr>
          <a:xfrm>
            <a:off x="241269" y="2132856"/>
            <a:ext cx="8568952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Wyniki </a:t>
            </a:r>
            <a:r>
              <a:rPr lang="pl-PL" sz="2000" b="1" dirty="0">
                <a:latin typeface="Arial" pitchFamily="34" charset="0"/>
                <a:cs typeface="Arial" pitchFamily="34" charset="0"/>
              </a:rPr>
              <a:t>produkcyjne </a:t>
            </a: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i jakościowe – październik </a:t>
            </a:r>
            <a:r>
              <a:rPr lang="pl-PL" b="1" dirty="0" smtClean="0">
                <a:latin typeface="Arial" pitchFamily="34" charset="0"/>
                <a:cs typeface="Arial" pitchFamily="34" charset="0"/>
              </a:rPr>
              <a:t>2018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Zmiana organizacji pracy na Montażu – Linia A2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Europejska Konwencja STQM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BHP </a:t>
            </a:r>
            <a:r>
              <a:rPr lang="pl-PL" sz="2000" b="1" dirty="0">
                <a:latin typeface="Arial" pitchFamily="34" charset="0"/>
                <a:cs typeface="Arial" pitchFamily="34" charset="0"/>
              </a:rPr>
              <a:t>i </a:t>
            </a: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środowisko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Miesiąc jakości 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pl-PL" sz="2000" b="1" dirty="0" smtClean="0">
                <a:latin typeface="Arial" pitchFamily="34" charset="0"/>
                <a:cs typeface="Arial" pitchFamily="34" charset="0"/>
              </a:rPr>
              <a:t>CSR - bieżące wydarzenia</a:t>
            </a:r>
            <a:endParaRPr lang="pl-PL" sz="2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7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iek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5304833"/>
              </p:ext>
            </p:extLst>
          </p:nvPr>
        </p:nvGraphicFramePr>
        <p:xfrm>
          <a:off x="5724128" y="2275080"/>
          <a:ext cx="3133725" cy="401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" name="Worksheet" r:id="rId5" imgW="3133776" imgH="4010053" progId="Excel.Sheet.8">
                  <p:embed/>
                </p:oleObj>
              </mc:Choice>
              <mc:Fallback>
                <p:oleObj name="Worksheet" r:id="rId5" imgW="3133776" imgH="4010053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275080"/>
                        <a:ext cx="3133725" cy="401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rostokąt 13"/>
          <p:cNvSpPr/>
          <p:nvPr/>
        </p:nvSpPr>
        <p:spPr>
          <a:xfrm>
            <a:off x="0" y="0"/>
            <a:ext cx="6858000" cy="47625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/>
          </a:p>
        </p:txBody>
      </p:sp>
      <p:pic>
        <p:nvPicPr>
          <p:cNvPr id="307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0"/>
            <a:ext cx="2286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0" name="Rectangle 295"/>
          <p:cNvSpPr>
            <a:spLocks noChangeArrowheads="1"/>
          </p:cNvSpPr>
          <p:nvPr/>
        </p:nvSpPr>
        <p:spPr bwMode="auto">
          <a:xfrm>
            <a:off x="0" y="0"/>
            <a:ext cx="72358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pl-PL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Wyniki Produkcyjne za </a:t>
            </a:r>
            <a:r>
              <a:rPr lang="pl-PL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Październik 2018</a:t>
            </a:r>
            <a:endParaRPr lang="pl-PL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218032"/>
              </p:ext>
            </p:extLst>
          </p:nvPr>
        </p:nvGraphicFramePr>
        <p:xfrm>
          <a:off x="827585" y="836613"/>
          <a:ext cx="7174622" cy="1253820"/>
        </p:xfrm>
        <a:graphic>
          <a:graphicData uri="http://schemas.openxmlformats.org/drawingml/2006/table">
            <a:tbl>
              <a:tblPr/>
              <a:tblGrid>
                <a:gridCol w="591164"/>
                <a:gridCol w="698303"/>
                <a:gridCol w="693547"/>
                <a:gridCol w="762924"/>
                <a:gridCol w="731285"/>
                <a:gridCol w="731285"/>
                <a:gridCol w="754893"/>
                <a:gridCol w="781670"/>
                <a:gridCol w="709118"/>
                <a:gridCol w="720433"/>
              </a:tblGrid>
              <a:tr h="29239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1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Assembly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600" b="1" i="0" u="none" strike="noStrike" kern="6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Machining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600" b="1" i="0" u="none" strike="noStrike" kern="6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600" b="1" i="0" u="none" strike="noStrike" kern="6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Die Casting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HVAC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600" b="1" i="0" u="none" strike="noStrike" kern="6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35578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l-PL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Linia A1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Linia A2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Casting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Swash</a:t>
                      </a: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pl-PL" sz="11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Plate</a:t>
                      </a:r>
                      <a:endParaRPr kumimoji="0" lang="pl-PL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Shaft</a:t>
                      </a: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Rotor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Piston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l-PL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SCANIA</a:t>
                      </a:r>
                    </a:p>
                  </a:txBody>
                  <a:tcPr marL="0" marR="0" marT="0" marB="0" anchor="ctr" horzOverflow="overflow"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DAF</a:t>
                      </a:r>
                    </a:p>
                  </a:txBody>
                  <a:tcPr marL="0" marR="0" marT="0" marB="0" anchor="ctr" horzOverflow="overflow">
                    <a:solidFill>
                      <a:srgbClr val="CCFFFF"/>
                    </a:solidFill>
                  </a:tcPr>
                </a:tc>
              </a:tr>
              <a:tr h="26303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Plan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127449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131966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464830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80219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48834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1642792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452103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8101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7386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61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Result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127821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132642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451243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61302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42518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1476431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425316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7971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5983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Wykres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1391673"/>
              </p:ext>
            </p:extLst>
          </p:nvPr>
        </p:nvGraphicFramePr>
        <p:xfrm>
          <a:off x="446088" y="2319338"/>
          <a:ext cx="5127625" cy="3946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8" name="Gwiazda 7-ramienna 17"/>
          <p:cNvSpPr/>
          <p:nvPr/>
        </p:nvSpPr>
        <p:spPr>
          <a:xfrm>
            <a:off x="3375738" y="4870212"/>
            <a:ext cx="962859" cy="430020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800" b="1" dirty="0">
                <a:solidFill>
                  <a:schemeClr val="tx1"/>
                </a:solidFill>
              </a:rPr>
              <a:t>Strata</a:t>
            </a:r>
          </a:p>
          <a:p>
            <a:pPr algn="ctr">
              <a:defRPr/>
            </a:pPr>
            <a:r>
              <a:rPr lang="pl-PL" sz="1000" b="1" dirty="0" smtClean="0">
                <a:solidFill>
                  <a:schemeClr val="tx1"/>
                </a:solidFill>
              </a:rPr>
              <a:t>-6316</a:t>
            </a:r>
            <a:endParaRPr lang="pl-PL" sz="1000" b="1" dirty="0">
              <a:solidFill>
                <a:schemeClr val="tx1"/>
              </a:solidFill>
            </a:endParaRPr>
          </a:p>
        </p:txBody>
      </p:sp>
      <p:sp>
        <p:nvSpPr>
          <p:cNvPr id="17" name="Gwiazda 7-ramienna 16"/>
          <p:cNvSpPr/>
          <p:nvPr/>
        </p:nvSpPr>
        <p:spPr>
          <a:xfrm>
            <a:off x="4518290" y="4190948"/>
            <a:ext cx="1027109" cy="442142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000" b="1" dirty="0">
                <a:solidFill>
                  <a:schemeClr val="tx1"/>
                </a:solidFill>
              </a:rPr>
              <a:t>Strata</a:t>
            </a:r>
          </a:p>
          <a:p>
            <a:pPr algn="ctr">
              <a:defRPr/>
            </a:pPr>
            <a:r>
              <a:rPr lang="pl-PL" sz="1000" b="1" dirty="0" smtClean="0">
                <a:solidFill>
                  <a:schemeClr val="tx1"/>
                </a:solidFill>
              </a:rPr>
              <a:t>-26787</a:t>
            </a:r>
            <a:endParaRPr lang="pl-PL" sz="1000" b="1" dirty="0">
              <a:solidFill>
                <a:schemeClr val="tx1"/>
              </a:solidFill>
            </a:endParaRPr>
          </a:p>
        </p:txBody>
      </p:sp>
      <p:sp>
        <p:nvSpPr>
          <p:cNvPr id="27" name="Gwiazda 7-ramienna 26"/>
          <p:cNvSpPr/>
          <p:nvPr/>
        </p:nvSpPr>
        <p:spPr>
          <a:xfrm>
            <a:off x="3867531" y="3590058"/>
            <a:ext cx="1164314" cy="472230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800" b="1" dirty="0">
                <a:solidFill>
                  <a:schemeClr val="tx1"/>
                </a:solidFill>
              </a:rPr>
              <a:t>Strata</a:t>
            </a:r>
          </a:p>
          <a:p>
            <a:pPr algn="ctr">
              <a:defRPr/>
            </a:pPr>
            <a:r>
              <a:rPr lang="pl-PL" sz="1000" b="1" dirty="0" smtClean="0">
                <a:solidFill>
                  <a:schemeClr val="tx1"/>
                </a:solidFill>
              </a:rPr>
              <a:t>-166361</a:t>
            </a:r>
            <a:endParaRPr lang="pl-PL" sz="1000" b="1" dirty="0">
              <a:solidFill>
                <a:schemeClr val="tx1"/>
              </a:solidFill>
            </a:endParaRPr>
          </a:p>
        </p:txBody>
      </p:sp>
      <p:sp>
        <p:nvSpPr>
          <p:cNvPr id="28" name="Gwiazda 7-ramienna 27"/>
          <p:cNvSpPr/>
          <p:nvPr/>
        </p:nvSpPr>
        <p:spPr>
          <a:xfrm>
            <a:off x="6277637" y="4054311"/>
            <a:ext cx="1212493" cy="521041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000" b="1" dirty="0">
                <a:solidFill>
                  <a:schemeClr val="tx1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schemeClr val="tx1"/>
                </a:solidFill>
              </a:rPr>
              <a:t>-130</a:t>
            </a:r>
            <a:endParaRPr lang="pl-PL" sz="1100" b="1" dirty="0">
              <a:solidFill>
                <a:schemeClr val="tx1"/>
              </a:solidFill>
            </a:endParaRPr>
          </a:p>
        </p:txBody>
      </p:sp>
      <p:sp>
        <p:nvSpPr>
          <p:cNvPr id="20" name="Gwiazda 7-ramienna 19"/>
          <p:cNvSpPr/>
          <p:nvPr/>
        </p:nvSpPr>
        <p:spPr>
          <a:xfrm>
            <a:off x="2092662" y="4273579"/>
            <a:ext cx="1087886" cy="430020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800" b="1" dirty="0">
                <a:solidFill>
                  <a:schemeClr val="tx1"/>
                </a:solidFill>
              </a:rPr>
              <a:t>Strata</a:t>
            </a:r>
          </a:p>
          <a:p>
            <a:pPr algn="ctr">
              <a:defRPr/>
            </a:pPr>
            <a:r>
              <a:rPr lang="pl-PL" sz="1050" b="1" dirty="0" smtClean="0">
                <a:solidFill>
                  <a:schemeClr val="tx1"/>
                </a:solidFill>
              </a:rPr>
              <a:t>-</a:t>
            </a:r>
            <a:r>
              <a:rPr lang="pl-PL" sz="1000" b="1" dirty="0" smtClean="0">
                <a:solidFill>
                  <a:schemeClr val="tx1"/>
                </a:solidFill>
              </a:rPr>
              <a:t>13587</a:t>
            </a:r>
            <a:endParaRPr lang="pl-PL" sz="1000" b="1" dirty="0">
              <a:solidFill>
                <a:schemeClr val="tx1"/>
              </a:solidFill>
            </a:endParaRPr>
          </a:p>
        </p:txBody>
      </p:sp>
      <p:sp>
        <p:nvSpPr>
          <p:cNvPr id="22" name="Gwiazda 7-ramienna 21"/>
          <p:cNvSpPr/>
          <p:nvPr/>
        </p:nvSpPr>
        <p:spPr>
          <a:xfrm>
            <a:off x="971599" y="4840891"/>
            <a:ext cx="867109" cy="344916"/>
          </a:xfrm>
          <a:prstGeom prst="star7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00B05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800" b="1" dirty="0" smtClean="0">
                <a:solidFill>
                  <a:schemeClr val="tx1"/>
                </a:solidFill>
              </a:rPr>
              <a:t>Zysk</a:t>
            </a:r>
            <a:endParaRPr lang="pl-PL" sz="800" b="1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pl-PL" sz="1000" b="1" dirty="0" smtClean="0">
                <a:solidFill>
                  <a:schemeClr val="tx1"/>
                </a:solidFill>
              </a:rPr>
              <a:t>372</a:t>
            </a:r>
            <a:endParaRPr lang="pl-PL" sz="1000" b="1" dirty="0">
              <a:solidFill>
                <a:schemeClr val="tx1"/>
              </a:solidFill>
            </a:endParaRPr>
          </a:p>
        </p:txBody>
      </p:sp>
      <p:sp>
        <p:nvSpPr>
          <p:cNvPr id="23" name="Gwiazda 7-ramienna 22"/>
          <p:cNvSpPr/>
          <p:nvPr/>
        </p:nvSpPr>
        <p:spPr>
          <a:xfrm>
            <a:off x="7464333" y="4228069"/>
            <a:ext cx="1212493" cy="521041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000" b="1" dirty="0">
                <a:solidFill>
                  <a:schemeClr val="tx1"/>
                </a:solidFill>
              </a:rPr>
              <a:t>Strata</a:t>
            </a:r>
          </a:p>
          <a:p>
            <a:pPr algn="ctr">
              <a:defRPr/>
            </a:pPr>
            <a:r>
              <a:rPr lang="pl-PL" sz="1100" b="1" dirty="0" smtClean="0">
                <a:solidFill>
                  <a:schemeClr val="tx1"/>
                </a:solidFill>
              </a:rPr>
              <a:t>-1403</a:t>
            </a:r>
            <a:endParaRPr lang="pl-PL" sz="1100" b="1" dirty="0">
              <a:solidFill>
                <a:schemeClr val="tx1"/>
              </a:solidFill>
            </a:endParaRPr>
          </a:p>
        </p:txBody>
      </p:sp>
      <p:sp>
        <p:nvSpPr>
          <p:cNvPr id="16" name="Gwiazda 7-ramienna 15"/>
          <p:cNvSpPr/>
          <p:nvPr/>
        </p:nvSpPr>
        <p:spPr>
          <a:xfrm>
            <a:off x="2748500" y="4840891"/>
            <a:ext cx="864096" cy="430020"/>
          </a:xfrm>
          <a:prstGeom prst="star7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800" b="1" dirty="0">
                <a:solidFill>
                  <a:schemeClr val="tx1"/>
                </a:solidFill>
              </a:rPr>
              <a:t>Strata</a:t>
            </a:r>
          </a:p>
          <a:p>
            <a:pPr algn="ctr">
              <a:defRPr/>
            </a:pPr>
            <a:r>
              <a:rPr lang="pl-PL" sz="800" b="1" dirty="0" smtClean="0">
                <a:solidFill>
                  <a:schemeClr val="tx1"/>
                </a:solidFill>
              </a:rPr>
              <a:t>-18917</a:t>
            </a:r>
            <a:endParaRPr lang="pl-PL" sz="800" b="1" dirty="0">
              <a:solidFill>
                <a:schemeClr val="tx1"/>
              </a:solidFill>
            </a:endParaRPr>
          </a:p>
        </p:txBody>
      </p:sp>
      <p:sp>
        <p:nvSpPr>
          <p:cNvPr id="19" name="Gwiazda 7-ramienna 18"/>
          <p:cNvSpPr/>
          <p:nvPr/>
        </p:nvSpPr>
        <p:spPr>
          <a:xfrm>
            <a:off x="1557553" y="4840891"/>
            <a:ext cx="867109" cy="344916"/>
          </a:xfrm>
          <a:prstGeom prst="star7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 extrusionH="76200" contourW="63500" prstMaterial="plastic">
            <a:bevelT/>
            <a:bevelB/>
            <a:contourClr>
              <a:srgbClr val="00B05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800" b="1" dirty="0" smtClean="0">
                <a:solidFill>
                  <a:schemeClr val="tx1"/>
                </a:solidFill>
              </a:rPr>
              <a:t>Zysk</a:t>
            </a:r>
            <a:endParaRPr lang="pl-PL" sz="800" b="1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pl-PL" sz="1000" b="1" dirty="0" smtClean="0">
                <a:solidFill>
                  <a:schemeClr val="tx1"/>
                </a:solidFill>
              </a:rPr>
              <a:t>676</a:t>
            </a:r>
          </a:p>
        </p:txBody>
      </p:sp>
    </p:spTree>
    <p:extLst>
      <p:ext uri="{BB962C8B-B14F-4D97-AF65-F5344CB8AC3E}">
        <p14:creationId xmlns:p14="http://schemas.microsoft.com/office/powerpoint/2010/main" val="2017420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Wykres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2632133"/>
              </p:ext>
            </p:extLst>
          </p:nvPr>
        </p:nvGraphicFramePr>
        <p:xfrm>
          <a:off x="442913" y="3644900"/>
          <a:ext cx="8372475" cy="315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" name="Worksheet" r:id="rId5" imgW="8620176" imgH="3581273" progId="Excel.Sheet.8">
                  <p:embed/>
                </p:oleObj>
              </mc:Choice>
              <mc:Fallback>
                <p:oleObj name="Worksheet" r:id="rId5" imgW="8620176" imgH="3581273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3" y="3644900"/>
                        <a:ext cx="8372475" cy="3155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rostokąt 13"/>
          <p:cNvSpPr/>
          <p:nvPr/>
        </p:nvSpPr>
        <p:spPr>
          <a:xfrm>
            <a:off x="0" y="0"/>
            <a:ext cx="6858000" cy="47625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/>
          </a:p>
        </p:txBody>
      </p:sp>
      <p:pic>
        <p:nvPicPr>
          <p:cNvPr id="307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0"/>
            <a:ext cx="2286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0" name="Rectangle 295"/>
          <p:cNvSpPr>
            <a:spLocks noChangeArrowheads="1"/>
          </p:cNvSpPr>
          <p:nvPr/>
        </p:nvSpPr>
        <p:spPr bwMode="auto">
          <a:xfrm>
            <a:off x="0" y="0"/>
            <a:ext cx="72358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pl-PL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Wyniki Jakościowe </a:t>
            </a:r>
            <a:r>
              <a:rPr lang="pl-PL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za Październik 2018</a:t>
            </a:r>
            <a:endParaRPr lang="pl-PL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63758"/>
              </p:ext>
            </p:extLst>
          </p:nvPr>
        </p:nvGraphicFramePr>
        <p:xfrm>
          <a:off x="899592" y="1196752"/>
          <a:ext cx="7164821" cy="1008112"/>
        </p:xfrm>
        <a:graphic>
          <a:graphicData uri="http://schemas.openxmlformats.org/drawingml/2006/table">
            <a:tbl>
              <a:tblPr/>
              <a:tblGrid>
                <a:gridCol w="3769805"/>
                <a:gridCol w="3395016"/>
              </a:tblGrid>
              <a:tr h="41914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Kompresory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kern="6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HVAC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58896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89" name="pole tekstowe 2"/>
          <p:cNvSpPr txBox="1">
            <a:spLocks noChangeArrowheads="1"/>
          </p:cNvSpPr>
          <p:nvPr/>
        </p:nvSpPr>
        <p:spPr bwMode="auto">
          <a:xfrm>
            <a:off x="1907704" y="605538"/>
            <a:ext cx="56162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l-PL" altLang="pl-PL" sz="1800" b="1" dirty="0" smtClean="0"/>
              <a:t>Reklamacje od klientów odpowiedzialność SMP</a:t>
            </a:r>
            <a:endParaRPr lang="pl-PL" altLang="pl-PL" sz="1800" b="1" dirty="0"/>
          </a:p>
        </p:txBody>
      </p:sp>
      <p:sp>
        <p:nvSpPr>
          <p:cNvPr id="3090" name="pole tekstowe 19"/>
          <p:cNvSpPr txBox="1">
            <a:spLocks noChangeArrowheads="1"/>
          </p:cNvSpPr>
          <p:nvPr/>
        </p:nvSpPr>
        <p:spPr bwMode="auto">
          <a:xfrm>
            <a:off x="611560" y="3356992"/>
            <a:ext cx="84248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l-PL" altLang="pl-PL" sz="1800" b="1" dirty="0"/>
              <a:t>Straty związane ze złomowaniem części z procesów produkcji</a:t>
            </a:r>
          </a:p>
        </p:txBody>
      </p:sp>
      <p:cxnSp>
        <p:nvCxnSpPr>
          <p:cNvPr id="7" name="Łącznik prostoliniowy 6"/>
          <p:cNvCxnSpPr/>
          <p:nvPr/>
        </p:nvCxnSpPr>
        <p:spPr>
          <a:xfrm>
            <a:off x="0" y="3356992"/>
            <a:ext cx="9144000" cy="0"/>
          </a:xfrm>
          <a:prstGeom prst="line">
            <a:avLst/>
          </a:prstGeom>
          <a:ln w="603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trzałka w górę 30"/>
          <p:cNvSpPr/>
          <p:nvPr/>
        </p:nvSpPr>
        <p:spPr>
          <a:xfrm>
            <a:off x="53233" y="5204742"/>
            <a:ext cx="442913" cy="74453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/>
          </a:p>
        </p:txBody>
      </p:sp>
      <p:sp>
        <p:nvSpPr>
          <p:cNvPr id="34" name="Strzałka w górę 33"/>
          <p:cNvSpPr/>
          <p:nvPr/>
        </p:nvSpPr>
        <p:spPr>
          <a:xfrm flipV="1">
            <a:off x="53233" y="5949280"/>
            <a:ext cx="441325" cy="668337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19235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13"/>
          <p:cNvSpPr/>
          <p:nvPr/>
        </p:nvSpPr>
        <p:spPr>
          <a:xfrm>
            <a:off x="0" y="0"/>
            <a:ext cx="6858000" cy="47625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/>
          </a:p>
        </p:txBody>
      </p:sp>
      <p:pic>
        <p:nvPicPr>
          <p:cNvPr id="307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0"/>
            <a:ext cx="2286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0" name="Rectangle 295"/>
          <p:cNvSpPr>
            <a:spLocks noChangeArrowheads="1"/>
          </p:cNvSpPr>
          <p:nvPr/>
        </p:nvSpPr>
        <p:spPr bwMode="auto">
          <a:xfrm>
            <a:off x="0" y="0"/>
            <a:ext cx="72358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pl-PL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Zmiana organizacji pracy - Montaż linia A2</a:t>
            </a:r>
            <a:endParaRPr lang="pl-PL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089" name="pole tekstowe 2"/>
          <p:cNvSpPr txBox="1">
            <a:spLocks noChangeArrowheads="1"/>
          </p:cNvSpPr>
          <p:nvPr/>
        </p:nvSpPr>
        <p:spPr bwMode="auto">
          <a:xfrm>
            <a:off x="251520" y="692696"/>
            <a:ext cx="8208912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buFontTx/>
              <a:buAutoNum type="arabicPeriod"/>
            </a:pPr>
            <a:r>
              <a:rPr lang="pl-PL" altLang="pl-PL" sz="1800" b="1" dirty="0" smtClean="0"/>
              <a:t>Od dnia 3 grudnia 2018 wprowadza się </a:t>
            </a:r>
            <a:r>
              <a:rPr lang="pl-PL" altLang="pl-PL" sz="1800" b="1" dirty="0" smtClean="0">
                <a:solidFill>
                  <a:srgbClr val="FF0000"/>
                </a:solidFill>
              </a:rPr>
              <a:t>18 zmianowy system </a:t>
            </a:r>
          </a:p>
          <a:p>
            <a:pPr algn="just" eaLnBrk="1" hangingPunct="1">
              <a:spcBef>
                <a:spcPct val="0"/>
              </a:spcBef>
              <a:buNone/>
            </a:pPr>
            <a:r>
              <a:rPr lang="pl-PL" altLang="pl-PL" sz="1800" b="1" dirty="0">
                <a:solidFill>
                  <a:srgbClr val="FF0000"/>
                </a:solidFill>
              </a:rPr>
              <a:t> </a:t>
            </a:r>
            <a:r>
              <a:rPr lang="pl-PL" altLang="pl-PL" sz="1800" b="1" dirty="0" smtClean="0">
                <a:solidFill>
                  <a:srgbClr val="FF0000"/>
                </a:solidFill>
              </a:rPr>
              <a:t>     organizacji pracy </a:t>
            </a:r>
            <a:r>
              <a:rPr lang="pl-PL" altLang="pl-PL" sz="1800" b="1" dirty="0" smtClean="0"/>
              <a:t>na Montażu - </a:t>
            </a:r>
            <a:r>
              <a:rPr lang="pl-PL" altLang="pl-PL" sz="1800" b="1" dirty="0" smtClean="0">
                <a:solidFill>
                  <a:srgbClr val="FF0000"/>
                </a:solidFill>
              </a:rPr>
              <a:t>linia A2</a:t>
            </a:r>
            <a:r>
              <a:rPr lang="pl-PL" altLang="pl-PL" sz="1800" b="1" dirty="0" smtClean="0"/>
              <a:t>.</a:t>
            </a:r>
          </a:p>
          <a:p>
            <a:pPr algn="just" eaLnBrk="1" hangingPunct="1">
              <a:spcBef>
                <a:spcPct val="0"/>
              </a:spcBef>
              <a:buNone/>
            </a:pPr>
            <a:r>
              <a:rPr lang="pl-PL" altLang="pl-PL" sz="1800" b="1" dirty="0" smtClean="0"/>
              <a:t>      Uwaga: system 18 zmianowy oznacza organizację pracy obejmującą   </a:t>
            </a:r>
          </a:p>
          <a:p>
            <a:pPr algn="just" eaLnBrk="1" hangingPunct="1">
              <a:spcBef>
                <a:spcPct val="0"/>
              </a:spcBef>
              <a:buNone/>
            </a:pPr>
            <a:r>
              <a:rPr lang="pl-PL" altLang="pl-PL" sz="1800" b="1" dirty="0" smtClean="0"/>
              <a:t>      18 zmian roboczych w ciągu tygodnia  </a:t>
            </a:r>
          </a:p>
          <a:p>
            <a:pPr algn="just" eaLnBrk="1" hangingPunct="1">
              <a:spcBef>
                <a:spcPct val="0"/>
              </a:spcBef>
              <a:buNone/>
            </a:pPr>
            <a:endParaRPr lang="pl-PL" altLang="pl-PL" sz="1800" b="1" dirty="0" smtClean="0"/>
          </a:p>
          <a:p>
            <a:pPr algn="just" eaLnBrk="1" hangingPunct="1">
              <a:spcBef>
                <a:spcPct val="0"/>
              </a:spcBef>
              <a:buNone/>
            </a:pPr>
            <a:r>
              <a:rPr lang="pl-PL" altLang="pl-PL" sz="1800" b="1" dirty="0" smtClean="0"/>
              <a:t>2.   Zmieniony harmonogram pracy dla 3 brygad linii A2 został już   </a:t>
            </a:r>
          </a:p>
          <a:p>
            <a:pPr algn="just" eaLnBrk="1" hangingPunct="1">
              <a:spcBef>
                <a:spcPct val="0"/>
              </a:spcBef>
              <a:buNone/>
            </a:pPr>
            <a:r>
              <a:rPr lang="pl-PL" altLang="pl-PL" sz="1800" b="1" dirty="0" smtClean="0"/>
              <a:t>      opracowany. Liderzy mają obowiązek poinformować wszystkich  </a:t>
            </a:r>
          </a:p>
          <a:p>
            <a:pPr algn="just" eaLnBrk="1" hangingPunct="1">
              <a:spcBef>
                <a:spcPct val="0"/>
              </a:spcBef>
              <a:buNone/>
            </a:pPr>
            <a:r>
              <a:rPr lang="pl-PL" altLang="pl-PL" sz="1800" b="1" dirty="0" smtClean="0"/>
              <a:t>      podległych pracowników.</a:t>
            </a:r>
          </a:p>
          <a:p>
            <a:pPr algn="just" eaLnBrk="1" hangingPunct="1">
              <a:spcBef>
                <a:spcPct val="0"/>
              </a:spcBef>
              <a:buNone/>
            </a:pPr>
            <a:endParaRPr lang="pl-PL" altLang="pl-PL" sz="1800" b="1" dirty="0"/>
          </a:p>
          <a:p>
            <a:pPr marL="342900" indent="-342900" algn="just" eaLnBrk="1" hangingPunct="1">
              <a:spcBef>
                <a:spcPct val="0"/>
              </a:spcBef>
              <a:buAutoNum type="arabicPeriod" startAt="3"/>
            </a:pPr>
            <a:r>
              <a:rPr lang="pl-PL" altLang="pl-PL" sz="1800" b="1" dirty="0" smtClean="0"/>
              <a:t>Zmiana organizacji pracy powoduje konieczność transferów i </a:t>
            </a:r>
          </a:p>
          <a:p>
            <a:pPr algn="just" eaLnBrk="1" hangingPunct="1">
              <a:spcBef>
                <a:spcPct val="0"/>
              </a:spcBef>
              <a:buNone/>
            </a:pPr>
            <a:r>
              <a:rPr lang="pl-PL" altLang="pl-PL" sz="1800" b="1" dirty="0"/>
              <a:t> </a:t>
            </a:r>
            <a:r>
              <a:rPr lang="pl-PL" altLang="pl-PL" sz="1800" b="1" dirty="0" smtClean="0"/>
              <a:t>     przesunięć części pracowników. </a:t>
            </a:r>
            <a:r>
              <a:rPr lang="pl-PL" altLang="pl-PL" sz="1800" b="1" dirty="0"/>
              <a:t>S</a:t>
            </a:r>
            <a:r>
              <a:rPr lang="pl-PL" altLang="pl-PL" sz="1800" b="1" dirty="0" smtClean="0"/>
              <a:t>zczegółowe rozwiązania zostaną </a:t>
            </a:r>
          </a:p>
          <a:p>
            <a:pPr algn="just" eaLnBrk="1" hangingPunct="1">
              <a:spcBef>
                <a:spcPct val="0"/>
              </a:spcBef>
              <a:buNone/>
            </a:pPr>
            <a:r>
              <a:rPr lang="pl-PL" altLang="pl-PL" sz="1800" b="1" dirty="0" smtClean="0"/>
              <a:t>      podane przez Kierownika Montażu.</a:t>
            </a:r>
          </a:p>
          <a:p>
            <a:pPr algn="just" eaLnBrk="1" hangingPunct="1">
              <a:spcBef>
                <a:spcPct val="0"/>
              </a:spcBef>
              <a:buNone/>
            </a:pPr>
            <a:endParaRPr lang="pl-PL" altLang="pl-PL" sz="1800" b="1" dirty="0"/>
          </a:p>
          <a:p>
            <a:pPr algn="just" eaLnBrk="1" hangingPunct="1">
              <a:spcBef>
                <a:spcPct val="0"/>
              </a:spcBef>
              <a:buNone/>
            </a:pPr>
            <a:r>
              <a:rPr lang="pl-PL" altLang="pl-PL" sz="1800" b="1" dirty="0" smtClean="0"/>
              <a:t> </a:t>
            </a:r>
            <a:endParaRPr lang="pl-PL" altLang="pl-PL" sz="1800" b="1" dirty="0"/>
          </a:p>
        </p:txBody>
      </p:sp>
      <p:pic>
        <p:nvPicPr>
          <p:cNvPr id="4098" name="Picture 2" descr="Podobny obraz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631253"/>
            <a:ext cx="2945030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Znalezione obrazy dla zapytania uwag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594694"/>
            <a:ext cx="2592288" cy="176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2286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5" rIns="91432" bIns="45715" anchor="ctr"/>
          <a:lstStyle/>
          <a:p>
            <a:pPr fontAlgn="auto">
              <a:spcAft>
                <a:spcPts val="0"/>
              </a:spcAft>
              <a:defRPr/>
            </a:pPr>
            <a:r>
              <a:rPr lang="pl-PL" sz="2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15. Europejska Konwencja STQM, Włochy 25.10.18 r.</a:t>
            </a:r>
            <a:endParaRPr lang="pl-PL" sz="2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18" name="Grupa 17"/>
          <p:cNvGrpSpPr/>
          <p:nvPr/>
        </p:nvGrpSpPr>
        <p:grpSpPr>
          <a:xfrm>
            <a:off x="6664664" y="-49696"/>
            <a:ext cx="2479336" cy="648072"/>
            <a:chOff x="5989711" y="-11875"/>
            <a:chExt cx="3081105" cy="511222"/>
          </a:xfrm>
        </p:grpSpPr>
        <p:pic>
          <p:nvPicPr>
            <p:cNvPr id="19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20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6495" t="6998" r="15564" b="8922"/>
            <a:stretch/>
          </p:blipFill>
          <p:spPr bwMode="auto">
            <a:xfrm>
              <a:off x="8415186" y="-11875"/>
              <a:ext cx="655630" cy="508916"/>
            </a:xfrm>
            <a:prstGeom prst="rect">
              <a:avLst/>
            </a:prstGeom>
            <a:noFill/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768931"/>
            <a:ext cx="3856641" cy="2972437"/>
          </a:xfrm>
          <a:prstGeom prst="rect">
            <a:avLst/>
          </a:prstGeom>
          <a:noFill/>
          <a:ln w="3175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19" y="3768931"/>
            <a:ext cx="3963249" cy="2972437"/>
          </a:xfrm>
          <a:prstGeom prst="rect">
            <a:avLst/>
          </a:prstGeom>
          <a:noFill/>
          <a:ln w="3175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714425"/>
            <a:ext cx="3816424" cy="2858591"/>
          </a:xfrm>
          <a:prstGeom prst="rect">
            <a:avLst/>
          </a:prstGeom>
          <a:noFill/>
          <a:ln w="3175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59" y="696036"/>
            <a:ext cx="3973409" cy="2876980"/>
          </a:xfrm>
          <a:prstGeom prst="rect">
            <a:avLst/>
          </a:prstGeom>
          <a:noFill/>
          <a:ln w="3175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Gwiazda 32-ramienna 5"/>
          <p:cNvSpPr>
            <a:spLocks noChangeArrowheads="1"/>
          </p:cNvSpPr>
          <p:nvPr/>
        </p:nvSpPr>
        <p:spPr bwMode="auto">
          <a:xfrm>
            <a:off x="3020507" y="2780928"/>
            <a:ext cx="2919645" cy="1559121"/>
          </a:xfrm>
          <a:prstGeom prst="star32">
            <a:avLst>
              <a:gd name="adj" fmla="val 37500"/>
            </a:avLst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2400" b="1" dirty="0" smtClean="0">
                <a:latin typeface="+mn-lt"/>
              </a:rPr>
              <a:t>12 zespołów z Europy </a:t>
            </a:r>
            <a:endParaRPr lang="pl-PL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825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680138"/>
            <a:ext cx="2916324" cy="2133238"/>
          </a:xfrm>
          <a:prstGeom prst="rect">
            <a:avLst/>
          </a:prstGeom>
          <a:noFill/>
          <a:ln w="3175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930" y="1340767"/>
            <a:ext cx="3027554" cy="2270665"/>
          </a:xfrm>
          <a:prstGeom prst="rect">
            <a:avLst/>
          </a:prstGeom>
          <a:noFill/>
          <a:ln w="3175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629678"/>
            <a:ext cx="2911596" cy="2183697"/>
          </a:xfrm>
          <a:prstGeom prst="rect">
            <a:avLst/>
          </a:prstGeom>
          <a:noFill/>
          <a:ln w="3175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50421"/>
            <a:ext cx="3014683" cy="2261012"/>
          </a:xfrm>
          <a:prstGeom prst="rect">
            <a:avLst/>
          </a:prstGeom>
          <a:noFill/>
          <a:ln w="3175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pole tekstowe 13"/>
          <p:cNvSpPr txBox="1">
            <a:spLocks noChangeArrowheads="1"/>
          </p:cNvSpPr>
          <p:nvPr/>
        </p:nvSpPr>
        <p:spPr bwMode="auto">
          <a:xfrm>
            <a:off x="17810" y="692696"/>
            <a:ext cx="4211960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l-PL" sz="1500" b="1" dirty="0" smtClean="0">
                <a:solidFill>
                  <a:srgbClr val="0070C0"/>
                </a:solidFill>
                <a:latin typeface="Calibri" pitchFamily="34" charset="0"/>
              </a:rPr>
              <a:t>1. </a:t>
            </a:r>
            <a:r>
              <a:rPr lang="pl-PL" sz="1500" b="1" dirty="0">
                <a:solidFill>
                  <a:srgbClr val="0070C0"/>
                </a:solidFill>
                <a:latin typeface="Calibri" pitchFamily="34" charset="0"/>
              </a:rPr>
              <a:t>miejsce </a:t>
            </a:r>
            <a:r>
              <a:rPr lang="pl-PL" sz="1500" b="1" dirty="0" smtClean="0">
                <a:solidFill>
                  <a:srgbClr val="0070C0"/>
                </a:solidFill>
                <a:latin typeface="Calibri" pitchFamily="34" charset="0"/>
              </a:rPr>
              <a:t> </a:t>
            </a:r>
            <a:r>
              <a:rPr lang="pl-PL" sz="1500" b="1" dirty="0" smtClean="0">
                <a:latin typeface="Calibri" pitchFamily="34" charset="0"/>
              </a:rPr>
              <a:t>„MIT Team” (QC-IT) Reprezentanci: Marcin Gajdziński, Łukasz Jakubowski</a:t>
            </a:r>
            <a:endParaRPr lang="pl-PL" sz="1500" b="1" i="1" dirty="0">
              <a:latin typeface="Calibri" pitchFamily="34" charset="0"/>
            </a:endParaRPr>
          </a:p>
        </p:txBody>
      </p:sp>
      <p:sp>
        <p:nvSpPr>
          <p:cNvPr id="9" name="pole tekstowe 15"/>
          <p:cNvSpPr txBox="1">
            <a:spLocks noChangeArrowheads="1"/>
          </p:cNvSpPr>
          <p:nvPr/>
        </p:nvSpPr>
        <p:spPr bwMode="auto">
          <a:xfrm>
            <a:off x="4541847" y="692696"/>
            <a:ext cx="4572000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l-PL" sz="1500" b="1" dirty="0" smtClean="0">
                <a:solidFill>
                  <a:srgbClr val="0070C0"/>
                </a:solidFill>
                <a:latin typeface="Calibri" pitchFamily="34" charset="0"/>
              </a:rPr>
              <a:t>3. miejsce </a:t>
            </a:r>
            <a:r>
              <a:rPr lang="pl-PL" sz="1500" b="1" dirty="0" smtClean="0">
                <a:latin typeface="Calibri" pitchFamily="34" charset="0"/>
              </a:rPr>
              <a:t>„www BUILDERS” (ADM-IT) Reprezentanci: Magdalena </a:t>
            </a:r>
            <a:r>
              <a:rPr lang="pl-PL" sz="1500" b="1" dirty="0" err="1" smtClean="0">
                <a:latin typeface="Calibri" pitchFamily="34" charset="0"/>
              </a:rPr>
              <a:t>Czykirska</a:t>
            </a:r>
            <a:r>
              <a:rPr lang="pl-PL" sz="1500" b="1" dirty="0" smtClean="0">
                <a:latin typeface="Calibri" pitchFamily="34" charset="0"/>
              </a:rPr>
              <a:t>, Michał </a:t>
            </a:r>
            <a:r>
              <a:rPr lang="pl-PL" sz="1500" b="1" dirty="0" err="1" smtClean="0">
                <a:latin typeface="Calibri" pitchFamily="34" charset="0"/>
              </a:rPr>
              <a:t>Sztefanica</a:t>
            </a:r>
            <a:endParaRPr lang="pl-PL" sz="1500" b="1" i="1" dirty="0">
              <a:latin typeface="Calibri" pitchFamily="34" charset="0"/>
            </a:endParaRPr>
          </a:p>
        </p:txBody>
      </p:sp>
      <p:sp>
        <p:nvSpPr>
          <p:cNvPr id="10" name="pole tekstowe 15"/>
          <p:cNvSpPr txBox="1">
            <a:spLocks noGrp="1" noChangeArrowheads="1"/>
          </p:cNvSpPr>
          <p:nvPr>
            <p:ph type="ctrTitle"/>
          </p:nvPr>
        </p:nvSpPr>
        <p:spPr>
          <a:xfrm>
            <a:off x="36004" y="3773214"/>
            <a:ext cx="3455876" cy="784830"/>
          </a:xfrm>
          <a:solidFill>
            <a:schemeClr val="bg1">
              <a:lumMod val="7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l-PL" sz="1500" b="1" dirty="0" smtClean="0">
                <a:latin typeface="Calibri" pitchFamily="34" charset="0"/>
              </a:rPr>
              <a:t>Nagroda za udział „</a:t>
            </a:r>
            <a:r>
              <a:rPr lang="pl-PL" sz="1500" b="1" dirty="0" err="1" smtClean="0">
                <a:latin typeface="Calibri" pitchFamily="34" charset="0"/>
              </a:rPr>
              <a:t>VIPs</a:t>
            </a:r>
            <a:r>
              <a:rPr lang="pl-PL" sz="1500" b="1" dirty="0" smtClean="0">
                <a:latin typeface="Calibri" pitchFamily="34" charset="0"/>
              </a:rPr>
              <a:t> Team”(MC) Reprezentanci: Andrzej </a:t>
            </a:r>
            <a:r>
              <a:rPr lang="pl-PL" sz="1500" b="1" dirty="0" err="1" smtClean="0">
                <a:latin typeface="Calibri" pitchFamily="34" charset="0"/>
              </a:rPr>
              <a:t>Kindra</a:t>
            </a:r>
            <a:r>
              <a:rPr lang="pl-PL" sz="1500" b="1" dirty="0" smtClean="0">
                <a:latin typeface="Calibri" pitchFamily="34" charset="0"/>
              </a:rPr>
              <a:t>, Krzysztof Bulik</a:t>
            </a:r>
            <a:endParaRPr lang="pl-PL" sz="1500" b="1" i="1" dirty="0">
              <a:latin typeface="Calibri" pitchFamily="34" charset="0"/>
            </a:endParaRPr>
          </a:p>
        </p:txBody>
      </p:sp>
      <p:sp>
        <p:nvSpPr>
          <p:cNvPr id="11" name="pole tekstowe 15"/>
          <p:cNvSpPr txBox="1">
            <a:spLocks noChangeArrowheads="1"/>
          </p:cNvSpPr>
          <p:nvPr/>
        </p:nvSpPr>
        <p:spPr bwMode="auto">
          <a:xfrm>
            <a:off x="5381212" y="3773214"/>
            <a:ext cx="3732635" cy="7848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l-PL" sz="1500" b="1" dirty="0" smtClean="0">
                <a:latin typeface="Calibri" pitchFamily="34" charset="0"/>
                <a:ea typeface="+mj-ea"/>
                <a:cs typeface="+mj-cs"/>
              </a:rPr>
              <a:t>Nagroda za udział „NG Inventory </a:t>
            </a:r>
            <a:r>
              <a:rPr lang="pl-PL" sz="1500" b="1" dirty="0" err="1" smtClean="0">
                <a:latin typeface="Calibri" pitchFamily="34" charset="0"/>
                <a:ea typeface="+mj-ea"/>
                <a:cs typeface="+mj-cs"/>
              </a:rPr>
              <a:t>Busters</a:t>
            </a:r>
            <a:r>
              <a:rPr lang="pl-PL" sz="1500" b="1" dirty="0" smtClean="0">
                <a:latin typeface="Calibri" pitchFamily="34" charset="0"/>
                <a:ea typeface="+mj-ea"/>
                <a:cs typeface="+mj-cs"/>
              </a:rPr>
              <a:t>” (QA) Reprezentanci: Miłosz Mazurkiewicz, Mateusz Mila</a:t>
            </a:r>
            <a:endParaRPr lang="pl-PL" sz="1500" b="1" i="1" dirty="0"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4" name="Tytuł 1"/>
          <p:cNvSpPr txBox="1">
            <a:spLocks/>
          </p:cNvSpPr>
          <p:nvPr/>
        </p:nvSpPr>
        <p:spPr>
          <a:xfrm>
            <a:off x="179512" y="-691507"/>
            <a:ext cx="8964488" cy="691507"/>
          </a:xfrm>
          <a:prstGeom prst="rect">
            <a:avLst/>
          </a:prstGeom>
          <a:noFill/>
          <a:ln/>
        </p:spPr>
        <p:txBody>
          <a:bodyPr anchor="ctr"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endParaRPr lang="pl-PL" sz="32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7182" name="WordArt 3"/>
          <p:cNvSpPr>
            <a:spLocks noChangeArrowheads="1" noChangeShapeType="1" noTextEdit="1"/>
          </p:cNvSpPr>
          <p:nvPr/>
        </p:nvSpPr>
        <p:spPr bwMode="auto">
          <a:xfrm>
            <a:off x="6012160" y="3289810"/>
            <a:ext cx="2664296" cy="35521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l-PL" sz="3600" kern="10" dirty="0" smtClean="0"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Pośrednia produkcja</a:t>
            </a:r>
            <a:endParaRPr lang="pl-PL" sz="3600" kern="10" dirty="0">
              <a:ln w="1587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35921" dir="2700000" algn="ctr" rotWithShape="0">
                  <a:srgbClr val="808080">
                    <a:alpha val="79999"/>
                  </a:srgbClr>
                </a:outerShdw>
              </a:effectLst>
              <a:latin typeface="Arial Black"/>
            </a:endParaRPr>
          </a:p>
        </p:txBody>
      </p:sp>
      <p:sp>
        <p:nvSpPr>
          <p:cNvPr id="7184" name="WordArt 3"/>
          <p:cNvSpPr>
            <a:spLocks noChangeArrowheads="1" noChangeShapeType="1" noTextEdit="1"/>
          </p:cNvSpPr>
          <p:nvPr/>
        </p:nvSpPr>
        <p:spPr bwMode="auto">
          <a:xfrm>
            <a:off x="631547" y="3356993"/>
            <a:ext cx="1924229" cy="28803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l-PL" sz="2400" kern="10" dirty="0" smtClean="0"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Produkcja</a:t>
            </a:r>
            <a:endParaRPr lang="pl-PL" sz="2400" kern="10" dirty="0">
              <a:ln w="1587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35921" dir="2700000" algn="ctr" rotWithShape="0">
                  <a:srgbClr val="808080">
                    <a:alpha val="79999"/>
                  </a:srgbClr>
                </a:outerShdw>
              </a:effectLst>
              <a:latin typeface="Arial Black"/>
            </a:endParaRPr>
          </a:p>
        </p:txBody>
      </p:sp>
      <p:sp>
        <p:nvSpPr>
          <p:cNvPr id="13" name="Gwiazda 32-ramienna 12"/>
          <p:cNvSpPr>
            <a:spLocks noChangeArrowheads="1"/>
          </p:cNvSpPr>
          <p:nvPr/>
        </p:nvSpPr>
        <p:spPr bwMode="auto">
          <a:xfrm>
            <a:off x="3275856" y="5301208"/>
            <a:ext cx="2500278" cy="1368152"/>
          </a:xfrm>
          <a:prstGeom prst="star32">
            <a:avLst>
              <a:gd name="adj" fmla="val 37500"/>
            </a:avLst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2400" b="1" dirty="0">
                <a:latin typeface="+mn-lt"/>
              </a:rPr>
              <a:t>Sukces SMP !</a:t>
            </a:r>
          </a:p>
        </p:txBody>
      </p:sp>
      <p:sp>
        <p:nvSpPr>
          <p:cNvPr id="25" name="WordArt 3"/>
          <p:cNvSpPr>
            <a:spLocks noChangeArrowheads="1" noChangeShapeType="1" noTextEdit="1"/>
          </p:cNvSpPr>
          <p:nvPr/>
        </p:nvSpPr>
        <p:spPr bwMode="auto">
          <a:xfrm>
            <a:off x="611560" y="6552728"/>
            <a:ext cx="2016224" cy="26064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l-PL" sz="1400" kern="10" dirty="0" smtClean="0"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Produkcja</a:t>
            </a:r>
            <a:endParaRPr lang="pl-PL" sz="1400" kern="10" dirty="0">
              <a:ln w="1587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35921" dir="2700000" algn="ctr" rotWithShape="0">
                  <a:srgbClr val="808080">
                    <a:alpha val="79999"/>
                  </a:srgbClr>
                </a:outerShdw>
              </a:effectLst>
              <a:latin typeface="Arial Black"/>
            </a:endParaRPr>
          </a:p>
        </p:txBody>
      </p:sp>
      <p:sp>
        <p:nvSpPr>
          <p:cNvPr id="27" name="Prostokąt 26"/>
          <p:cNvSpPr/>
          <p:nvPr/>
        </p:nvSpPr>
        <p:spPr>
          <a:xfrm>
            <a:off x="3281707" y="1855018"/>
            <a:ext cx="2520280" cy="8617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b="1" cap="all" dirty="0" smtClean="0">
                <a:ln w="9000" cmpd="sng">
                  <a:noFill/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MIT Team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1600" cap="all" dirty="0" smtClean="0">
                <a:ln w="9000" cmpd="sng">
                  <a:noFill/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- udział w Światowej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1600" cap="all" dirty="0" smtClean="0">
                <a:ln w="9000" cmpd="sng">
                  <a:noFill/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Konwencji STQM</a:t>
            </a:r>
            <a:endParaRPr lang="pl-PL" sz="1600" cap="all" dirty="0">
              <a:ln w="9000" cmpd="sng">
                <a:noFill/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66" t="18104" r="4345" b="11746"/>
          <a:stretch/>
        </p:blipFill>
        <p:spPr bwMode="auto">
          <a:xfrm>
            <a:off x="3765258" y="2834727"/>
            <a:ext cx="1454814" cy="116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Prostokąt 18"/>
          <p:cNvSpPr/>
          <p:nvPr/>
        </p:nvSpPr>
        <p:spPr>
          <a:xfrm>
            <a:off x="17810" y="1"/>
            <a:ext cx="9144000" cy="54868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5" rIns="91432" bIns="45715" anchor="ctr"/>
          <a:lstStyle/>
          <a:p>
            <a:pPr fontAlgn="auto">
              <a:spcAft>
                <a:spcPts val="0"/>
              </a:spcAft>
              <a:defRPr/>
            </a:pPr>
            <a:r>
              <a:rPr lang="pl-PL" sz="2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15. Europejska Konwencja STQM, Włochy 25.10.18 r.</a:t>
            </a:r>
            <a:endParaRPr lang="pl-PL" sz="2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20" name="Grupa 19"/>
          <p:cNvGrpSpPr/>
          <p:nvPr/>
        </p:nvGrpSpPr>
        <p:grpSpPr>
          <a:xfrm>
            <a:off x="6732240" y="-25525"/>
            <a:ext cx="2429571" cy="646213"/>
            <a:chOff x="5989711" y="-11875"/>
            <a:chExt cx="3081105" cy="511222"/>
          </a:xfrm>
        </p:grpSpPr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711" y="-11875"/>
              <a:ext cx="2453867" cy="51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22" name="Picture 2" descr="C:\Users\MF512~1.ROM\AppData\Local\Temp\notes922555\tqe logo-12-12[3].jpg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16495" t="6998" r="15564" b="8922"/>
            <a:stretch/>
          </p:blipFill>
          <p:spPr bwMode="auto">
            <a:xfrm>
              <a:off x="8415186" y="-11875"/>
              <a:ext cx="655630" cy="508916"/>
            </a:xfrm>
            <a:prstGeom prst="rect">
              <a:avLst/>
            </a:prstGeom>
            <a:noFill/>
          </p:spPr>
        </p:pic>
      </p:grpSp>
      <p:sp>
        <p:nvSpPr>
          <p:cNvPr id="28" name="WordArt 3"/>
          <p:cNvSpPr>
            <a:spLocks noChangeArrowheads="1" noChangeShapeType="1" noTextEdit="1"/>
          </p:cNvSpPr>
          <p:nvPr/>
        </p:nvSpPr>
        <p:spPr bwMode="auto">
          <a:xfrm>
            <a:off x="6084168" y="6552728"/>
            <a:ext cx="2664296" cy="33265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l-PL" sz="3600" kern="10" dirty="0" smtClean="0"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Pośrednia produkcja</a:t>
            </a:r>
            <a:endParaRPr lang="pl-PL" sz="3600" kern="10" dirty="0">
              <a:ln w="1587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35921" dir="2700000" algn="ctr" rotWithShape="0">
                  <a:srgbClr val="808080">
                    <a:alpha val="79999"/>
                  </a:srgbClr>
                </a:outerShdw>
              </a:effectLst>
              <a:latin typeface="Arial Black"/>
            </a:endParaRPr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77072"/>
            <a:ext cx="1760581" cy="1000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8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/>
          <p:cNvSpPr txBox="1"/>
          <p:nvPr/>
        </p:nvSpPr>
        <p:spPr>
          <a:xfrm>
            <a:off x="4527064" y="654948"/>
            <a:ext cx="4138569" cy="1261884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b="1" u="sng" dirty="0" smtClean="0"/>
              <a:t>Najlepsze hasło o tematyce BHP: </a:t>
            </a:r>
          </a:p>
          <a:p>
            <a:pPr algn="ctr"/>
            <a:r>
              <a:rPr lang="pl-PL" sz="2000" b="1" i="1" dirty="0">
                <a:solidFill>
                  <a:srgbClr val="00B0F0"/>
                </a:solidFill>
              </a:rPr>
              <a:t>„Bezpieczeństwo każdy wie, najważniejsze w SMP.”</a:t>
            </a:r>
            <a:endParaRPr lang="pl-PL" sz="2000" b="1" i="1" dirty="0" smtClean="0">
              <a:solidFill>
                <a:srgbClr val="00B0F0"/>
              </a:solidFill>
            </a:endParaRPr>
          </a:p>
          <a:p>
            <a:r>
              <a:rPr lang="pl-PL" b="1" i="1" dirty="0" smtClean="0"/>
              <a:t>Autor: </a:t>
            </a:r>
            <a:r>
              <a:rPr lang="pl-PL" b="1" i="1" dirty="0"/>
              <a:t>Iwona </a:t>
            </a:r>
            <a:r>
              <a:rPr lang="pl-PL" b="1" i="1" dirty="0" smtClean="0"/>
              <a:t>Bartoszewicz z MC</a:t>
            </a:r>
            <a:endParaRPr lang="pl-PL" dirty="0"/>
          </a:p>
        </p:txBody>
      </p:sp>
      <p:sp>
        <p:nvSpPr>
          <p:cNvPr id="8" name="pole tekstowe 7"/>
          <p:cNvSpPr txBox="1"/>
          <p:nvPr/>
        </p:nvSpPr>
        <p:spPr>
          <a:xfrm>
            <a:off x="4574180" y="2002182"/>
            <a:ext cx="4032448" cy="1508105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1600" b="1" dirty="0" smtClean="0">
                <a:solidFill>
                  <a:schemeClr val="bg1"/>
                </a:solidFill>
              </a:rPr>
              <a:t>Za znalezienie największej liczby zagrożeń </a:t>
            </a:r>
          </a:p>
          <a:p>
            <a:pPr algn="ctr"/>
            <a:r>
              <a:rPr lang="pl-PL" sz="1600" b="1" dirty="0" smtClean="0">
                <a:solidFill>
                  <a:schemeClr val="bg1"/>
                </a:solidFill>
              </a:rPr>
              <a:t>w konkursie KYT, nagrody otrzymują:</a:t>
            </a:r>
          </a:p>
          <a:p>
            <a:pPr algn="ctr"/>
            <a:endParaRPr lang="pl-PL" sz="2000" b="1" dirty="0" smtClean="0">
              <a:solidFill>
                <a:schemeClr val="bg1"/>
              </a:solidFill>
            </a:endParaRPr>
          </a:p>
          <a:p>
            <a:pPr algn="ctr"/>
            <a:r>
              <a:rPr lang="pl-PL" sz="2000" b="1" i="1" dirty="0" smtClean="0">
                <a:solidFill>
                  <a:schemeClr val="bg1"/>
                </a:solidFill>
              </a:rPr>
              <a:t>Agata </a:t>
            </a:r>
            <a:r>
              <a:rPr lang="pl-PL" sz="2000" b="1" i="1" dirty="0" err="1" smtClean="0">
                <a:solidFill>
                  <a:schemeClr val="bg1"/>
                </a:solidFill>
              </a:rPr>
              <a:t>Szarata</a:t>
            </a:r>
            <a:r>
              <a:rPr lang="pl-PL" sz="2000" b="1" i="1" dirty="0" smtClean="0">
                <a:solidFill>
                  <a:schemeClr val="bg1"/>
                </a:solidFill>
              </a:rPr>
              <a:t>-Dziura   i</a:t>
            </a:r>
          </a:p>
          <a:p>
            <a:pPr algn="ctr"/>
            <a:r>
              <a:rPr lang="pl-PL" sz="2000" b="1" i="1" dirty="0" smtClean="0">
                <a:solidFill>
                  <a:schemeClr val="bg1"/>
                </a:solidFill>
              </a:rPr>
              <a:t> Krzysztof Woźniak</a:t>
            </a:r>
            <a:endParaRPr lang="pl-PL" sz="2000" b="1" i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26520"/>
            <a:ext cx="3598734" cy="512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3645024"/>
            <a:ext cx="3600401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rostokąt 2"/>
          <p:cNvSpPr/>
          <p:nvPr/>
        </p:nvSpPr>
        <p:spPr>
          <a:xfrm>
            <a:off x="5292080" y="1556792"/>
            <a:ext cx="2913925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/>
          <p:cNvSpPr/>
          <p:nvPr/>
        </p:nvSpPr>
        <p:spPr>
          <a:xfrm>
            <a:off x="4788023" y="2896187"/>
            <a:ext cx="3744417" cy="6141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ole tekstowe 5"/>
          <p:cNvSpPr txBox="1"/>
          <p:nvPr/>
        </p:nvSpPr>
        <p:spPr>
          <a:xfrm>
            <a:off x="181178" y="6095037"/>
            <a:ext cx="8783310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b="1" dirty="0" smtClean="0"/>
              <a:t>Listopad 2018  Miesiąc Bezpieczeństwa w SMP zamknęliśmy z wynikiem ZERO WYPADKÓW  GRATULUJĘ !!!</a:t>
            </a:r>
            <a:endParaRPr lang="pl-PL" b="1" dirty="0"/>
          </a:p>
        </p:txBody>
      </p:sp>
      <p:sp>
        <p:nvSpPr>
          <p:cNvPr id="9" name="Prostokąt 8"/>
          <p:cNvSpPr/>
          <p:nvPr/>
        </p:nvSpPr>
        <p:spPr>
          <a:xfrm>
            <a:off x="0" y="0"/>
            <a:ext cx="6858000" cy="47625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/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0"/>
            <a:ext cx="2286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2" name="Rectangle 295"/>
          <p:cNvSpPr>
            <a:spLocks noChangeArrowheads="1"/>
          </p:cNvSpPr>
          <p:nvPr/>
        </p:nvSpPr>
        <p:spPr bwMode="auto">
          <a:xfrm>
            <a:off x="1" y="0"/>
            <a:ext cx="6858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pl-PL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BHP- Miesiąc bezpieczeństwa </a:t>
            </a:r>
            <a:endParaRPr lang="pl-PL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42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ole tekstowe 38"/>
          <p:cNvSpPr txBox="1"/>
          <p:nvPr/>
        </p:nvSpPr>
        <p:spPr>
          <a:xfrm>
            <a:off x="107504" y="684764"/>
            <a:ext cx="893194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1600" b="1" dirty="0" smtClean="0"/>
              <a:t>Dnia 14 listopada odbyło się wręczenie nagród uczestnikom konkursu „Moja Bezpieczna Szkoła”. </a:t>
            </a:r>
            <a:endParaRPr lang="pl-PL" sz="16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40" y="1266893"/>
            <a:ext cx="2334823" cy="349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946" y="4078412"/>
            <a:ext cx="4050550" cy="26231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248" y="3159693"/>
            <a:ext cx="2200632" cy="2618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4" y="5071685"/>
            <a:ext cx="2623784" cy="1710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pole tekstowe 39"/>
          <p:cNvSpPr txBox="1"/>
          <p:nvPr/>
        </p:nvSpPr>
        <p:spPr>
          <a:xfrm>
            <a:off x="2677753" y="1197929"/>
            <a:ext cx="4357932" cy="181588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600" b="1" i="1" dirty="0" smtClean="0">
                <a:solidFill>
                  <a:schemeClr val="bg2">
                    <a:lumMod val="10000"/>
                  </a:schemeClr>
                </a:solidFill>
              </a:rPr>
              <a:t>Zgodnie z naszą tradycją, dzieci naszych Pracowników wraz z rodzicami uczestniczyły  w :</a:t>
            </a:r>
          </a:p>
          <a:p>
            <a:pPr marL="285750" indent="-285750">
              <a:buFontTx/>
              <a:buChar char="-"/>
            </a:pPr>
            <a:r>
              <a:rPr lang="pl-PL" sz="1600" b="1" i="1" dirty="0" smtClean="0">
                <a:solidFill>
                  <a:schemeClr val="bg2">
                    <a:lumMod val="10000"/>
                  </a:schemeClr>
                </a:solidFill>
              </a:rPr>
              <a:t>ceremonii wręczenia nagród </a:t>
            </a:r>
          </a:p>
          <a:p>
            <a:pPr marL="285750" indent="-285750">
              <a:buFontTx/>
              <a:buChar char="-"/>
            </a:pPr>
            <a:r>
              <a:rPr lang="pl-PL" sz="1600" b="1" i="1" dirty="0" smtClean="0">
                <a:solidFill>
                  <a:schemeClr val="bg2">
                    <a:lumMod val="10000"/>
                  </a:schemeClr>
                </a:solidFill>
              </a:rPr>
              <a:t>Krótkim zapoznaniu się </a:t>
            </a:r>
            <a:r>
              <a:rPr lang="pl-PL" sz="1600" b="1" i="1" dirty="0">
                <a:solidFill>
                  <a:schemeClr val="bg2">
                    <a:lumMod val="10000"/>
                  </a:schemeClr>
                </a:solidFill>
              </a:rPr>
              <a:t>ze specyfiką </a:t>
            </a:r>
            <a:r>
              <a:rPr lang="pl-PL" sz="1600" b="1" i="1" dirty="0" smtClean="0">
                <a:solidFill>
                  <a:schemeClr val="bg2">
                    <a:lumMod val="10000"/>
                  </a:schemeClr>
                </a:solidFill>
              </a:rPr>
              <a:t>produkcji</a:t>
            </a:r>
          </a:p>
          <a:p>
            <a:pPr marL="285750" indent="-285750">
              <a:buFontTx/>
              <a:buChar char="-"/>
            </a:pPr>
            <a:r>
              <a:rPr lang="pl-PL" sz="1600" b="1" i="1" dirty="0" smtClean="0">
                <a:solidFill>
                  <a:schemeClr val="bg2">
                    <a:lumMod val="10000"/>
                  </a:schemeClr>
                </a:solidFill>
              </a:rPr>
              <a:t>nauce </a:t>
            </a:r>
            <a:r>
              <a:rPr lang="pl-PL" sz="1600" b="1" i="1" dirty="0">
                <a:solidFill>
                  <a:schemeClr val="bg2">
                    <a:lumMod val="10000"/>
                  </a:schemeClr>
                </a:solidFill>
              </a:rPr>
              <a:t>podstawowych japońskich </a:t>
            </a:r>
            <a:r>
              <a:rPr lang="pl-PL" sz="1600" b="1" i="1" dirty="0" smtClean="0">
                <a:solidFill>
                  <a:schemeClr val="bg2">
                    <a:lumMod val="10000"/>
                  </a:schemeClr>
                </a:solidFill>
              </a:rPr>
              <a:t>zwrotów</a:t>
            </a:r>
          </a:p>
          <a:p>
            <a:pPr marL="285750" indent="-285750">
              <a:buFontTx/>
              <a:buChar char="-"/>
            </a:pPr>
            <a:r>
              <a:rPr lang="pl-PL" sz="1600" b="1" i="1" dirty="0">
                <a:solidFill>
                  <a:schemeClr val="bg2">
                    <a:lumMod val="10000"/>
                  </a:schemeClr>
                </a:solidFill>
              </a:rPr>
              <a:t>z</a:t>
            </a:r>
            <a:r>
              <a:rPr lang="pl-PL" sz="1600" b="1" i="1" dirty="0" smtClean="0">
                <a:solidFill>
                  <a:schemeClr val="bg2">
                    <a:lumMod val="10000"/>
                  </a:schemeClr>
                </a:solidFill>
              </a:rPr>
              <a:t>wiedzaniu stanowisk pracy swoich rodziców</a:t>
            </a:r>
            <a:endParaRPr lang="pl-PL" sz="16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pl-PL" sz="1600" b="1" i="1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pole tekstowe 14"/>
          <p:cNvSpPr txBox="1"/>
          <p:nvPr/>
        </p:nvSpPr>
        <p:spPr>
          <a:xfrm>
            <a:off x="2889412" y="5994124"/>
            <a:ext cx="1967307" cy="70788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000" b="1" i="1" dirty="0" smtClean="0">
                <a:solidFill>
                  <a:schemeClr val="bg2">
                    <a:lumMod val="10000"/>
                  </a:schemeClr>
                </a:solidFill>
              </a:rPr>
              <a:t>Serdecznie gratulujemy  !!!</a:t>
            </a:r>
            <a:endParaRPr lang="pl-PL" sz="20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pole tekstowe 15"/>
          <p:cNvSpPr txBox="1"/>
          <p:nvPr/>
        </p:nvSpPr>
        <p:spPr>
          <a:xfrm>
            <a:off x="5394915" y="3159693"/>
            <a:ext cx="3281541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b="1" dirty="0" smtClean="0">
                <a:solidFill>
                  <a:schemeClr val="bg2">
                    <a:lumMod val="10000"/>
                  </a:schemeClr>
                </a:solidFill>
              </a:rPr>
              <a:t>Łącznie otrzymaliśmy 50 prac – jest to rekord naszej akcji !</a:t>
            </a:r>
            <a:endParaRPr lang="pl-PL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242951"/>
            <a:ext cx="1541281" cy="172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Prostokąt 11"/>
          <p:cNvSpPr/>
          <p:nvPr/>
        </p:nvSpPr>
        <p:spPr>
          <a:xfrm>
            <a:off x="0" y="0"/>
            <a:ext cx="6858000" cy="47625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/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0"/>
            <a:ext cx="2286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4" name="Rectangle 295"/>
          <p:cNvSpPr>
            <a:spLocks noChangeArrowheads="1"/>
          </p:cNvSpPr>
          <p:nvPr/>
        </p:nvSpPr>
        <p:spPr bwMode="auto">
          <a:xfrm>
            <a:off x="1" y="0"/>
            <a:ext cx="6858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pl-PL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BHP- konkurs „Moja bezpieczna szkoła”</a:t>
            </a:r>
            <a:endParaRPr lang="pl-PL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69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589</Words>
  <Application>Microsoft Office PowerPoint</Application>
  <PresentationFormat>Pokaz na ekranie (4:3)</PresentationFormat>
  <Paragraphs>147</Paragraphs>
  <Slides>14</Slides>
  <Notes>7</Notes>
  <HiddenSlides>0</HiddenSlides>
  <MMClips>0</MMClips>
  <ScaleCrop>false</ScaleCrop>
  <HeadingPairs>
    <vt:vector size="6" baseType="variant">
      <vt:variant>
        <vt:lpstr>Motyw</vt:lpstr>
      </vt:variant>
      <vt:variant>
        <vt:i4>1</vt:i4>
      </vt:variant>
      <vt:variant>
        <vt:lpstr>Osadzone serwery OLE</vt:lpstr>
      </vt:variant>
      <vt:variant>
        <vt:i4>2</vt:i4>
      </vt:variant>
      <vt:variant>
        <vt:lpstr>Tytuły slajdów</vt:lpstr>
      </vt:variant>
      <vt:variant>
        <vt:i4>14</vt:i4>
      </vt:variant>
    </vt:vector>
  </HeadingPairs>
  <TitlesOfParts>
    <vt:vector size="17" baseType="lpstr">
      <vt:lpstr>Motyw pakietu Office</vt:lpstr>
      <vt:lpstr>Worksheet</vt:lpstr>
      <vt:lpstr>CorelDRAW</vt:lpstr>
      <vt:lpstr>Prezentacja programu PowerPoint</vt:lpstr>
      <vt:lpstr> AGENDA:</vt:lpstr>
      <vt:lpstr>Prezentacja programu PowerPoint</vt:lpstr>
      <vt:lpstr>Prezentacja programu PowerPoint</vt:lpstr>
      <vt:lpstr>Prezentacja programu PowerPoint</vt:lpstr>
      <vt:lpstr>Prezentacja programu PowerPoint</vt:lpstr>
      <vt:lpstr>Nagroda za udział „VIPs Team”(MC) Reprezentanci: Andrzej Kindra, Krzysztof Bulik</vt:lpstr>
      <vt:lpstr>Prezentacja programu PowerPoint</vt:lpstr>
      <vt:lpstr>Prezentacja programu PowerPoint</vt:lpstr>
      <vt:lpstr>W ramach  Miesiąca Jakości  zaprosiliśmy wszystkich pracowników oraz ich rodziny do wspólnej zabawy i uczestnictwa w przygotowanych atrakcjach, m.innymi: -  QUIZ z zakresu Specyficznych Wymagań Klientów dla grupy VW -  zabawa plastyczna  “Mój Pożyteczny Robot” -  krzyżówka jakościowa i rebus -  warsztaty z Rozwiązywania Problemów   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a.hofman</dc:creator>
  <cp:lastModifiedBy>a.hofman</cp:lastModifiedBy>
  <cp:revision>121</cp:revision>
  <dcterms:created xsi:type="dcterms:W3CDTF">2018-11-14T09:50:09Z</dcterms:created>
  <dcterms:modified xsi:type="dcterms:W3CDTF">2018-11-19T10:59:51Z</dcterms:modified>
</cp:coreProperties>
</file>